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dp" ContentType="image/vnd.ms-photo"/>
  <Default Extension="vml" ContentType="application/vnd.openxmlformats-officedocument.vmlDrawing"/>
  <Default Extension="mov" ContentType="video/unknown"/>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Microsoft_Equation9.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Microsoft_Equation10.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Microsoft_Equation11.bin" ContentType="application/vnd.openxmlformats-officedocument.oleObject"/>
  <Override PartName="/ppt/embeddings/Microsoft_Equation12.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embeddings/Microsoft_Equation13.bin" ContentType="application/vnd.openxmlformats-officedocument.oleObject"/>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2" r:id="rId3"/>
    <p:sldId id="293" r:id="rId4"/>
    <p:sldId id="261" r:id="rId5"/>
    <p:sldId id="295" r:id="rId6"/>
    <p:sldId id="296" r:id="rId7"/>
    <p:sldId id="260" r:id="rId8"/>
    <p:sldId id="259" r:id="rId9"/>
    <p:sldId id="273" r:id="rId10"/>
    <p:sldId id="274" r:id="rId11"/>
    <p:sldId id="263" r:id="rId12"/>
    <p:sldId id="275" r:id="rId13"/>
    <p:sldId id="265" r:id="rId14"/>
    <p:sldId id="280" r:id="rId15"/>
    <p:sldId id="282" r:id="rId16"/>
    <p:sldId id="279" r:id="rId17"/>
    <p:sldId id="276" r:id="rId18"/>
    <p:sldId id="278" r:id="rId19"/>
    <p:sldId id="277" r:id="rId20"/>
    <p:sldId id="303" r:id="rId21"/>
    <p:sldId id="299" r:id="rId22"/>
    <p:sldId id="304" r:id="rId23"/>
    <p:sldId id="286" r:id="rId24"/>
    <p:sldId id="298" r:id="rId25"/>
    <p:sldId id="300" r:id="rId26"/>
    <p:sldId id="297" r:id="rId27"/>
    <p:sldId id="291" r:id="rId28"/>
    <p:sldId id="305" r:id="rId29"/>
    <p:sldId id="306" r:id="rId30"/>
    <p:sldId id="301" r:id="rId31"/>
    <p:sldId id="257" r:id="rId32"/>
    <p:sldId id="294" r:id="rId33"/>
    <p:sldId id="26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7" autoAdjust="0"/>
  </p:normalViewPr>
  <p:slideViewPr>
    <p:cSldViewPr snapToGrid="0">
      <p:cViewPr varScale="1">
        <p:scale>
          <a:sx n="142" d="100"/>
          <a:sy n="142" d="100"/>
        </p:scale>
        <p:origin x="-21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3728"/>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3.emf"/><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 Id="rId5"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45B0-18CD-FF4C-BACF-150ACB4504FA}" type="datetimeFigureOut">
              <a:rPr lang="en-US" smtClean="0"/>
              <a:t>12/3/10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50B-92E0-184C-8EED-A7EC458FD9EC}" type="slidenum">
              <a:rPr lang="en-US" smtClean="0"/>
              <a:t>‹#›</a:t>
            </a:fld>
            <a:endParaRPr lang="en-US"/>
          </a:p>
        </p:txBody>
      </p:sp>
    </p:spTree>
    <p:extLst>
      <p:ext uri="{BB962C8B-B14F-4D97-AF65-F5344CB8AC3E}">
        <p14:creationId xmlns:p14="http://schemas.microsoft.com/office/powerpoint/2010/main" val="390869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05C98-7DE4-5D4F-83A4-0D25B4E2EBD1}" type="datetimeFigureOut">
              <a:rPr lang="en-US" smtClean="0"/>
              <a:t>11/30/10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918E3-A615-EB46-B40D-2E3D2EF1F7AC}" type="slidenum">
              <a:rPr lang="en-US" smtClean="0"/>
              <a:t>‹#›</a:t>
            </a:fld>
            <a:endParaRPr lang="en-US"/>
          </a:p>
        </p:txBody>
      </p:sp>
    </p:spTree>
    <p:extLst>
      <p:ext uri="{BB962C8B-B14F-4D97-AF65-F5344CB8AC3E}">
        <p14:creationId xmlns:p14="http://schemas.microsoft.com/office/powerpoint/2010/main" val="959674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be a little more didactic than usual for a colloquium in</a:t>
            </a:r>
            <a:r>
              <a:rPr lang="en-US" baseline="0" dirty="0" smtClean="0"/>
              <a:t> light of the fraction of students present.</a:t>
            </a:r>
          </a:p>
          <a:p>
            <a:r>
              <a:rPr lang="en-US" baseline="0" dirty="0" smtClean="0"/>
              <a:t>----- Meeting Notes (12/3/10 00:06)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C918E3-A615-EB46-B40D-2E3D2EF1F7AC}" type="slidenum">
              <a:rPr lang="en-US" smtClean="0"/>
              <a:t>1</a:t>
            </a:fld>
            <a:endParaRPr lang="en-US"/>
          </a:p>
        </p:txBody>
      </p:sp>
    </p:spTree>
    <p:extLst>
      <p:ext uri="{BB962C8B-B14F-4D97-AF65-F5344CB8AC3E}">
        <p14:creationId xmlns:p14="http://schemas.microsoft.com/office/powerpoint/2010/main" val="37480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908AF-B392-8240-9D90-F2CC52E10630}" type="slidenum">
              <a:rPr lang="en-US"/>
              <a:pPr/>
              <a:t>16</a:t>
            </a:fld>
            <a:endParaRPr lang="en-US"/>
          </a:p>
        </p:txBody>
      </p:sp>
      <p:sp>
        <p:nvSpPr>
          <p:cNvPr id="22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r>
              <a:rPr lang="en-US" dirty="0" smtClean="0"/>
              <a:t>Squeezed light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50097-3749-DF42-BABB-81FD3C10D355}" type="slidenum">
              <a:rPr lang="en-US"/>
              <a:pPr/>
              <a:t>17</a:t>
            </a:fld>
            <a:endParaRPr lang="en-US"/>
          </a:p>
        </p:txBody>
      </p:sp>
      <p:sp>
        <p:nvSpPr>
          <p:cNvPr id="368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r>
              <a:rPr lang="en-US" dirty="0" smtClean="0"/>
              <a:t>The math solution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312E3-1490-FD4B-B044-906C4D8805E6}" type="slidenum">
              <a:rPr lang="en-US"/>
              <a:pPr/>
              <a:t>18</a:t>
            </a:fld>
            <a:endParaRPr lang="en-US"/>
          </a:p>
        </p:txBody>
      </p:sp>
      <p:sp>
        <p:nvSpPr>
          <p:cNvPr id="34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r>
              <a:rPr lang="en-US"/>
              <a:t>If you go around many times, or just trying to reach apex, the effect is small.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53723-D62A-4A46-A62D-8F6759DAA8A5}" type="slidenum">
              <a:rPr lang="en-US"/>
              <a:pPr/>
              <a:t>19</a:t>
            </a:fld>
            <a:endParaRPr lang="en-US"/>
          </a:p>
        </p:txBody>
      </p:sp>
      <p:sp>
        <p:nvSpPr>
          <p:cNvPr id="389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50D59-A297-404D-9D47-5A09B2C06A67}" type="slidenum">
              <a:rPr lang="en-US"/>
              <a:pPr/>
              <a:t>21</a:t>
            </a:fld>
            <a:endParaRPr lang="en-US"/>
          </a:p>
        </p:txBody>
      </p:sp>
      <p:sp>
        <p:nvSpPr>
          <p:cNvPr id="419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A0AE45E-B656-8B4D-AA8D-96FEAFD2CA24}" type="slidenum">
              <a:rPr lang="en-US"/>
              <a:pPr/>
              <a:t>23</a:t>
            </a:fld>
            <a:endParaRPr lang="en-US"/>
          </a:p>
        </p:txBody>
      </p:sp>
      <p:sp>
        <p:nvSpPr>
          <p:cNvPr id="798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1380C-5A91-004A-9F6A-D0058E1C3D16}" type="slidenum">
              <a:rPr lang="en-US"/>
              <a:pPr/>
              <a:t>24</a:t>
            </a:fld>
            <a:endParaRPr lang="en-US"/>
          </a:p>
        </p:txBody>
      </p:sp>
      <p:sp>
        <p:nvSpPr>
          <p:cNvPr id="92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t>Draw</a:t>
            </a:r>
            <a:r>
              <a:rPr lang="en-US" baseline="0" dirty="0" smtClean="0"/>
              <a:t> some general lessons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A4C25-CBC1-7B44-943F-AA69EE428B51}" type="slidenum">
              <a:rPr lang="en-US"/>
              <a:pPr/>
              <a:t>25</a:t>
            </a:fld>
            <a:endParaRPr lang="en-US"/>
          </a:p>
        </p:txBody>
      </p:sp>
      <p:sp>
        <p:nvSpPr>
          <p:cNvPr id="460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79AF7-EFBC-1C49-B375-21202D7655AF}" type="slidenum">
              <a:rPr lang="en-US"/>
              <a:pPr/>
              <a:t>26</a:t>
            </a:fld>
            <a:endParaRPr lang="en-US"/>
          </a:p>
        </p:txBody>
      </p:sp>
      <p:sp>
        <p:nvSpPr>
          <p:cNvPr id="491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 asked imaginary omega</a:t>
            </a:r>
            <a:endParaRPr lang="en-US" dirty="0"/>
          </a:p>
        </p:txBody>
      </p:sp>
      <p:sp>
        <p:nvSpPr>
          <p:cNvPr id="4" name="Slide Number Placeholder 3"/>
          <p:cNvSpPr>
            <a:spLocks noGrp="1"/>
          </p:cNvSpPr>
          <p:nvPr>
            <p:ph type="sldNum" sz="quarter" idx="10"/>
          </p:nvPr>
        </p:nvSpPr>
        <p:spPr/>
        <p:txBody>
          <a:bodyPr/>
          <a:lstStyle/>
          <a:p>
            <a:fld id="{F9C918E3-A615-EB46-B40D-2E3D2EF1F7AC}" type="slidenum">
              <a:rPr lang="en-US" smtClean="0"/>
              <a:t>27</a:t>
            </a:fld>
            <a:endParaRPr lang="en-US"/>
          </a:p>
        </p:txBody>
      </p:sp>
    </p:spTree>
    <p:extLst>
      <p:ext uri="{BB962C8B-B14F-4D97-AF65-F5344CB8AC3E}">
        <p14:creationId xmlns:p14="http://schemas.microsoft.com/office/powerpoint/2010/main" val="346721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slide courses in Thermo/Mechanics/Optimal Control</a:t>
            </a:r>
          </a:p>
          <a:p>
            <a:r>
              <a:rPr lang="en-US" dirty="0" smtClean="0"/>
              <a:t>----- Meeting Notes (12/3/10 00:06)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9C918E3-A615-EB46-B40D-2E3D2EF1F7AC}" type="slidenum">
              <a:rPr lang="en-US" smtClean="0"/>
              <a:t>2</a:t>
            </a:fld>
            <a:endParaRPr lang="en-US"/>
          </a:p>
        </p:txBody>
      </p:sp>
    </p:spTree>
    <p:extLst>
      <p:ext uri="{BB962C8B-B14F-4D97-AF65-F5344CB8AC3E}">
        <p14:creationId xmlns:p14="http://schemas.microsoft.com/office/powerpoint/2010/main" val="287269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slide courses in Thermo/Mechanics/Optimal Control</a:t>
            </a:r>
          </a:p>
          <a:p>
            <a:endParaRPr lang="en-US" dirty="0"/>
          </a:p>
        </p:txBody>
      </p:sp>
      <p:sp>
        <p:nvSpPr>
          <p:cNvPr id="4" name="Slide Number Placeholder 3"/>
          <p:cNvSpPr>
            <a:spLocks noGrp="1"/>
          </p:cNvSpPr>
          <p:nvPr>
            <p:ph type="sldNum" sz="quarter" idx="10"/>
          </p:nvPr>
        </p:nvSpPr>
        <p:spPr/>
        <p:txBody>
          <a:bodyPr/>
          <a:lstStyle/>
          <a:p>
            <a:fld id="{F9C918E3-A615-EB46-B40D-2E3D2EF1F7AC}" type="slidenum">
              <a:rPr lang="en-US" smtClean="0"/>
              <a:t>28</a:t>
            </a:fld>
            <a:endParaRPr lang="en-US"/>
          </a:p>
        </p:txBody>
      </p:sp>
    </p:spTree>
    <p:extLst>
      <p:ext uri="{BB962C8B-B14F-4D97-AF65-F5344CB8AC3E}">
        <p14:creationId xmlns:p14="http://schemas.microsoft.com/office/powerpoint/2010/main" val="2872696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17DA1-EF89-EC4E-8275-2185785278A8}" type="slidenum">
              <a:rPr lang="en-US"/>
              <a:pPr/>
              <a:t>29</a:t>
            </a:fld>
            <a:endParaRPr lang="en-US"/>
          </a:p>
        </p:txBody>
      </p:sp>
      <p:sp>
        <p:nvSpPr>
          <p:cNvPr id="481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153CC-678C-B841-B764-A7CDCBF36251}" type="slidenum">
              <a:rPr lang="en-US"/>
              <a:pPr/>
              <a:t>30</a:t>
            </a:fld>
            <a:endParaRPr lang="en-US"/>
          </a:p>
        </p:txBody>
      </p:sp>
      <p:sp>
        <p:nvSpPr>
          <p:cNvPr id="266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7EF15-E7BF-2B4C-A2EB-EFBE2EB47A49}" type="slidenum">
              <a:rPr lang="en-US"/>
              <a:pPr/>
              <a:t>32</a:t>
            </a:fld>
            <a:endParaRPr lang="en-US"/>
          </a:p>
        </p:txBody>
      </p:sp>
      <p:sp>
        <p:nvSpPr>
          <p:cNvPr id="61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r>
              <a:rPr lang="en-US"/>
              <a:t>I am assuming Mathy audience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would like to respect </a:t>
            </a:r>
            <a:endParaRPr lang="en-US" dirty="0"/>
          </a:p>
        </p:txBody>
      </p:sp>
      <p:sp>
        <p:nvSpPr>
          <p:cNvPr id="4" name="Slide Number Placeholder 3"/>
          <p:cNvSpPr>
            <a:spLocks noGrp="1"/>
          </p:cNvSpPr>
          <p:nvPr>
            <p:ph type="sldNum" sz="quarter" idx="10"/>
          </p:nvPr>
        </p:nvSpPr>
        <p:spPr/>
        <p:txBody>
          <a:bodyPr/>
          <a:lstStyle/>
          <a:p>
            <a:fld id="{F9C918E3-A615-EB46-B40D-2E3D2EF1F7AC}" type="slidenum">
              <a:rPr lang="en-US" smtClean="0"/>
              <a:t>6</a:t>
            </a:fld>
            <a:endParaRPr lang="en-US"/>
          </a:p>
        </p:txBody>
      </p:sp>
    </p:spTree>
    <p:extLst>
      <p:ext uri="{BB962C8B-B14F-4D97-AF65-F5344CB8AC3E}">
        <p14:creationId xmlns:p14="http://schemas.microsoft.com/office/powerpoint/2010/main" val="50409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friction </a:t>
            </a:r>
            <a:r>
              <a:rPr lang="en-US" dirty="0" err="1" smtClean="0"/>
              <a:t>perpetuum</a:t>
            </a:r>
            <a:r>
              <a:rPr lang="en-US" dirty="0" smtClean="0"/>
              <a:t> mobiles are possible (try selling one to the patent office)</a:t>
            </a:r>
            <a:endParaRPr lang="en-US" dirty="0" smtClean="0"/>
          </a:p>
        </p:txBody>
      </p:sp>
      <p:sp>
        <p:nvSpPr>
          <p:cNvPr id="4" name="Slide Number Placeholder 3"/>
          <p:cNvSpPr>
            <a:spLocks noGrp="1"/>
          </p:cNvSpPr>
          <p:nvPr>
            <p:ph type="sldNum" sz="quarter" idx="10"/>
          </p:nvPr>
        </p:nvSpPr>
        <p:spPr/>
        <p:txBody>
          <a:bodyPr/>
          <a:lstStyle/>
          <a:p>
            <a:fld id="{F9C918E3-A615-EB46-B40D-2E3D2EF1F7AC}" type="slidenum">
              <a:rPr lang="en-US" smtClean="0"/>
              <a:t>8</a:t>
            </a:fld>
            <a:endParaRPr lang="en-US"/>
          </a:p>
        </p:txBody>
      </p:sp>
    </p:spTree>
    <p:extLst>
      <p:ext uri="{BB962C8B-B14F-4D97-AF65-F5344CB8AC3E}">
        <p14:creationId xmlns:p14="http://schemas.microsoft.com/office/powerpoint/2010/main" val="315991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B7855-E631-214C-8606-98E1AAF9931B}" type="slidenum">
              <a:rPr lang="en-US"/>
              <a:pPr/>
              <a:t>9</a:t>
            </a:fld>
            <a:endParaRPr lang="en-US"/>
          </a:p>
        </p:txBody>
      </p:sp>
      <p:sp>
        <p:nvSpPr>
          <p:cNvPr id="71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r>
              <a:rPr lang="en-US" dirty="0" smtClean="0"/>
              <a:t>M=1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25826-5684-EF40-88CB-47AA9297EB46}" type="slidenum">
              <a:rPr lang="en-US"/>
              <a:pPr/>
              <a:t>10</a:t>
            </a:fld>
            <a:endParaRPr lang="en-US"/>
          </a:p>
        </p:txBody>
      </p:sp>
      <p:sp>
        <p:nvSpPr>
          <p:cNvPr id="25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r>
              <a:rPr lang="en-US" dirty="0" smtClean="0"/>
              <a:t>M=1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A28FE-C440-F048-84D9-A9F4EC95A472}" type="slidenum">
              <a:rPr lang="en-US"/>
              <a:pPr/>
              <a:t>12</a:t>
            </a:fld>
            <a:endParaRPr lang="en-US"/>
          </a:p>
        </p:txBody>
      </p:sp>
      <p:sp>
        <p:nvSpPr>
          <p:cNvPr id="30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5DF3D40-4535-434B-9DA2-5F3BC5B3C292}" type="slidenum">
              <a:rPr lang="en-US"/>
              <a:pPr/>
              <a:t>14</a:t>
            </a:fld>
            <a:endParaRPr lang="en-US"/>
          </a:p>
        </p:txBody>
      </p:sp>
      <p:sp>
        <p:nvSpPr>
          <p:cNvPr id="501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319B01C-0144-0D4A-BEF4-154BAE003755}" type="slidenum">
              <a:rPr lang="en-US"/>
              <a:pPr/>
              <a:t>15</a:t>
            </a:fld>
            <a:endParaRPr lang="en-US"/>
          </a:p>
        </p:txBody>
      </p:sp>
      <p:sp>
        <p:nvSpPr>
          <p:cNvPr id="522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839439-69FD-3E47-9342-16E6D9918F5D}" type="datetimeFigureOut">
              <a:rPr lang="en-US" smtClean="0"/>
              <a:t>11/30/10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3993356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39439-69FD-3E47-9342-16E6D9918F5D}" type="datetimeFigureOut">
              <a:rPr lang="en-US" smtClean="0"/>
              <a:t>11/30/10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191875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39439-69FD-3E47-9342-16E6D9918F5D}" type="datetimeFigureOut">
              <a:rPr lang="en-US" smtClean="0"/>
              <a:t>11/30/10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1564747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39439-69FD-3E47-9342-16E6D9918F5D}" type="datetimeFigureOut">
              <a:rPr lang="en-US" smtClean="0"/>
              <a:t>11/30/10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2239528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39439-69FD-3E47-9342-16E6D9918F5D}" type="datetimeFigureOut">
              <a:rPr lang="en-US" smtClean="0"/>
              <a:t>11/30/10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282150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39439-69FD-3E47-9342-16E6D9918F5D}" type="datetimeFigureOut">
              <a:rPr lang="en-US" smtClean="0"/>
              <a:t>11/30/10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2145633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839439-69FD-3E47-9342-16E6D9918F5D}" type="datetimeFigureOut">
              <a:rPr lang="en-US" smtClean="0"/>
              <a:t>11/30/10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3820308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39439-69FD-3E47-9342-16E6D9918F5D}" type="datetimeFigureOut">
              <a:rPr lang="en-US" smtClean="0"/>
              <a:t>11/30/10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2924240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39439-69FD-3E47-9342-16E6D9918F5D}" type="datetimeFigureOut">
              <a:rPr lang="en-US" smtClean="0"/>
              <a:t>11/30/10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827539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39439-69FD-3E47-9342-16E6D9918F5D}" type="datetimeFigureOut">
              <a:rPr lang="en-US" smtClean="0"/>
              <a:t>11/30/10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4201789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39439-69FD-3E47-9342-16E6D9918F5D}" type="datetimeFigureOut">
              <a:rPr lang="en-US" smtClean="0"/>
              <a:t>11/30/10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FB0CF-5DE6-CE4B-855A-5E5B6E01A062}" type="slidenum">
              <a:rPr lang="en-US" smtClean="0"/>
              <a:t>‹#›</a:t>
            </a:fld>
            <a:endParaRPr lang="en-US"/>
          </a:p>
        </p:txBody>
      </p:sp>
    </p:spTree>
    <p:extLst>
      <p:ext uri="{BB962C8B-B14F-4D97-AF65-F5344CB8AC3E}">
        <p14:creationId xmlns:p14="http://schemas.microsoft.com/office/powerpoint/2010/main" val="1402673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39439-69FD-3E47-9342-16E6D9918F5D}" type="datetimeFigureOut">
              <a:rPr lang="en-US" smtClean="0"/>
              <a:t>11/30/10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FB0CF-5DE6-CE4B-855A-5E5B6E01A062}" type="slidenum">
              <a:rPr lang="en-US" smtClean="0"/>
              <a:t>‹#›</a:t>
            </a:fld>
            <a:endParaRPr lang="en-US"/>
          </a:p>
        </p:txBody>
      </p:sp>
    </p:spTree>
    <p:extLst>
      <p:ext uri="{BB962C8B-B14F-4D97-AF65-F5344CB8AC3E}">
        <p14:creationId xmlns:p14="http://schemas.microsoft.com/office/powerpoint/2010/main" val="157863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6" Type="http://schemas.openxmlformats.org/officeDocument/2006/relationships/image" Target="../media/image38.png"/><Relationship Id="rId4" Type="http://schemas.openxmlformats.org/officeDocument/2006/relationships/oleObject" Target="../embeddings/Microsoft_Equation9.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37.png"/><Relationship Id="rId5" Type="http://schemas.openxmlformats.org/officeDocument/2006/relationships/image" Target="../media/image36.emf"/></Relationships>
</file>

<file path=ppt/slides/_rels/slide12.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42.png"/><Relationship Id="rId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png"/><Relationship Id="rId6" Type="http://schemas.openxmlformats.org/officeDocument/2006/relationships/image" Target="../media/image43.png"/></Relationships>
</file>

<file path=ppt/slides/_rels/slide15.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6.png"/><Relationship Id="rId5"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4" Type="http://schemas.openxmlformats.org/officeDocument/2006/relationships/image" Target="../media/image50.png"/><Relationship Id="rId5" Type="http://schemas.openxmlformats.org/officeDocument/2006/relationships/image" Target="../media/image51.png"/><Relationship Id="rId7"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 Id="rId6"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5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5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5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Equation10.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9.png"/><Relationship Id="rId5" Type="http://schemas.openxmlformats.org/officeDocument/2006/relationships/image" Target="../media/image36.emf"/></Relationships>
</file>

<file path=ppt/slides/_rels/slide21.xml.rels><?xml version="1.0" encoding="UTF-8" standalone="yes"?>
<Relationships xmlns="http://schemas.openxmlformats.org/package/2006/relationships"><Relationship Id="rId6" Type="http://schemas.openxmlformats.org/officeDocument/2006/relationships/image" Target="../media/image61.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8.png"/><Relationship Id="rId5" Type="http://schemas.openxmlformats.org/officeDocument/2006/relationships/image" Target="../media/image60.png"/></Relationships>
</file>

<file path=ppt/slides/_rels/slide22.xml.rels><?xml version="1.0" encoding="UTF-8" standalone="yes"?>
<Relationships xmlns="http://schemas.openxmlformats.org/package/2006/relationships"><Relationship Id="rId4" Type="http://schemas.openxmlformats.org/officeDocument/2006/relationships/image" Target="../media/image62.png"/><Relationship Id="rId1" Type="http://schemas.microsoft.com/office/2007/relationships/media" Target="../media/media1.mov"/><Relationship Id="rId2" Type="http://schemas.openxmlformats.org/officeDocument/2006/relationships/video" Target="../media/media1.mov"/><Relationship Id="rId3"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6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6.png"/></Relationships>
</file>

<file path=ppt/slides/_rels/slide26.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7.png"/><Relationship Id="rId5"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0.emf"/><Relationship Id="rId4" Type="http://schemas.openxmlformats.org/officeDocument/2006/relationships/image" Target="../media/image63.png"/><Relationship Id="rId10" Type="http://schemas.openxmlformats.org/officeDocument/2006/relationships/image" Target="../media/image71.emf"/><Relationship Id="rId5" Type="http://schemas.openxmlformats.org/officeDocument/2006/relationships/image" Target="../media/image72.png"/><Relationship Id="rId7" Type="http://schemas.openxmlformats.org/officeDocument/2006/relationships/oleObject" Target="../embeddings/Microsoft_Equation11.bin"/><Relationship Id="rId1" Type="http://schemas.openxmlformats.org/officeDocument/2006/relationships/vmlDrawing" Target="../drawings/vmlDrawing5.vml"/><Relationship Id="rId2" Type="http://schemas.openxmlformats.org/officeDocument/2006/relationships/slideLayout" Target="../slideLayouts/slideLayout2.xml"/><Relationship Id="rId9" Type="http://schemas.openxmlformats.org/officeDocument/2006/relationships/oleObject" Target="../embeddings/Microsoft_Equation12.bin"/><Relationship Id="rId3" Type="http://schemas.openxmlformats.org/officeDocument/2006/relationships/notesSlide" Target="../notesSlides/notesSlide19.xml"/><Relationship Id="rId6"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6"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oleObject" Target="../embeddings/oleObject2.bin"/><Relationship Id="rId5" Type="http://schemas.openxmlformats.org/officeDocument/2006/relationships/image" Target="../media/image10.emf"/><Relationship Id="rId7" Type="http://schemas.openxmlformats.org/officeDocument/2006/relationships/image" Target="../media/image74.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22.xml"/><Relationship Id="rId6" Type="http://schemas.openxmlformats.org/officeDocument/2006/relationships/oleObject" Target="../embeddings/Microsoft_Equation1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slide" Target="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0.emf"/><Relationship Id="rId7" Type="http://schemas.openxmlformats.org/officeDocument/2006/relationships/image" Target="../media/image14.png"/><Relationship Id="rId11" Type="http://schemas.openxmlformats.org/officeDocument/2006/relationships/oleObject" Target="../embeddings/Microsoft_Equation3.bin"/><Relationship Id="rId1" Type="http://schemas.openxmlformats.org/officeDocument/2006/relationships/vmlDrawing" Target="../drawings/vmlDrawing1.vml"/><Relationship Id="rId6" Type="http://schemas.openxmlformats.org/officeDocument/2006/relationships/image" Target="../media/image11.emf"/><Relationship Id="rId8" Type="http://schemas.openxmlformats.org/officeDocument/2006/relationships/image" Target="../media/image15.png"/><Relationship Id="rId13" Type="http://schemas.openxmlformats.org/officeDocument/2006/relationships/image" Target="../media/image16.png"/><Relationship Id="rId10" Type="http://schemas.openxmlformats.org/officeDocument/2006/relationships/image" Target="../media/image12.emf"/><Relationship Id="rId5" Type="http://schemas.openxmlformats.org/officeDocument/2006/relationships/oleObject" Target="../embeddings/Microsoft_Equation1.bin"/><Relationship Id="rId12" Type="http://schemas.openxmlformats.org/officeDocument/2006/relationships/image" Target="../media/image13.emf"/><Relationship Id="rId2" Type="http://schemas.openxmlformats.org/officeDocument/2006/relationships/slideLayout" Target="../slideLayouts/slideLayout2.xml"/><Relationship Id="rId9" Type="http://schemas.openxmlformats.org/officeDocument/2006/relationships/oleObject" Target="../embeddings/Microsoft_Equation2.bin"/><Relationship Id="rId3"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4" Type="http://schemas.openxmlformats.org/officeDocument/2006/relationships/oleObject" Target="../embeddings/Microsoft_Equation7.bin"/><Relationship Id="rId4" Type="http://schemas.openxmlformats.org/officeDocument/2006/relationships/image" Target="../media/image25.png"/><Relationship Id="rId7" Type="http://schemas.openxmlformats.org/officeDocument/2006/relationships/image" Target="../media/image20.emf"/><Relationship Id="rId11" Type="http://schemas.openxmlformats.org/officeDocument/2006/relationships/image" Target="../media/image28.png"/><Relationship Id="rId1" Type="http://schemas.openxmlformats.org/officeDocument/2006/relationships/vmlDrawing" Target="../drawings/vmlDrawing2.vml"/><Relationship Id="rId6" Type="http://schemas.openxmlformats.org/officeDocument/2006/relationships/oleObject" Target="../embeddings/Microsoft_Equation4.bin"/><Relationship Id="rId16" Type="http://schemas.openxmlformats.org/officeDocument/2006/relationships/oleObject" Target="../embeddings/Microsoft_Equation8.bin"/><Relationship Id="rId8" Type="http://schemas.openxmlformats.org/officeDocument/2006/relationships/image" Target="../media/image27.png"/><Relationship Id="rId13" Type="http://schemas.openxmlformats.org/officeDocument/2006/relationships/image" Target="../media/image22.emf"/><Relationship Id="rId10" Type="http://schemas.openxmlformats.org/officeDocument/2006/relationships/image" Target="../media/image21.emf"/><Relationship Id="rId5" Type="http://schemas.openxmlformats.org/officeDocument/2006/relationships/image" Target="../media/image26.png"/><Relationship Id="rId15" Type="http://schemas.openxmlformats.org/officeDocument/2006/relationships/image" Target="../media/image23.emf"/><Relationship Id="rId12" Type="http://schemas.openxmlformats.org/officeDocument/2006/relationships/oleObject" Target="../embeddings/Microsoft_Equation6.bin"/><Relationship Id="rId17" Type="http://schemas.openxmlformats.org/officeDocument/2006/relationships/image" Target="../media/image24.emf"/><Relationship Id="rId2" Type="http://schemas.openxmlformats.org/officeDocument/2006/relationships/slideLayout" Target="../slideLayouts/slideLayout2.xml"/><Relationship Id="rId9" Type="http://schemas.openxmlformats.org/officeDocument/2006/relationships/oleObject" Target="../embeddings/Microsoft_Equation5.bin"/><Relationship Id="rId3"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jpe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1826"/>
            <a:ext cx="7772400" cy="1721507"/>
          </a:xfrm>
        </p:spPr>
        <p:txBody>
          <a:bodyPr>
            <a:normAutofit fontScale="90000"/>
          </a:bodyPr>
          <a:lstStyle/>
          <a:p>
            <a:r>
              <a:rPr lang="pl-PL" dirty="0" smtClean="0"/>
              <a:t>  THE SECOND LAW SEEN FROM CLASSICAL MECHANICS</a:t>
            </a:r>
            <a:br>
              <a:rPr lang="pl-PL" dirty="0" smtClean="0"/>
            </a:br>
            <a:endParaRPr lang="en-US" dirty="0"/>
          </a:p>
        </p:txBody>
      </p:sp>
      <p:sp>
        <p:nvSpPr>
          <p:cNvPr id="3" name="Subtitle 2"/>
          <p:cNvSpPr>
            <a:spLocks noGrp="1"/>
          </p:cNvSpPr>
          <p:nvPr>
            <p:ph type="subTitle" idx="1"/>
          </p:nvPr>
        </p:nvSpPr>
        <p:spPr>
          <a:xfrm>
            <a:off x="1605158" y="4773455"/>
            <a:ext cx="6400800" cy="1752600"/>
          </a:xfrm>
        </p:spPr>
        <p:txBody>
          <a:bodyPr/>
          <a:lstStyle/>
          <a:p>
            <a:r>
              <a:rPr lang="en-US" dirty="0" smtClean="0"/>
              <a:t>Peter Salamon</a:t>
            </a:r>
          </a:p>
          <a:p>
            <a:r>
              <a:rPr lang="en-US" dirty="0" smtClean="0"/>
              <a:t>CSRC December 3, 2010</a:t>
            </a:r>
            <a:endParaRPr lang="en-US" dirty="0"/>
          </a:p>
        </p:txBody>
      </p:sp>
      <p:pic>
        <p:nvPicPr>
          <p:cNvPr id="5" name="Picture 5" descr="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714" y="2668327"/>
            <a:ext cx="2709281" cy="19103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2"/>
          <p:cNvGrpSpPr>
            <a:grpSpLocks/>
          </p:cNvGrpSpPr>
          <p:nvPr/>
        </p:nvGrpSpPr>
        <p:grpSpPr bwMode="auto">
          <a:xfrm>
            <a:off x="5717768" y="2769904"/>
            <a:ext cx="975595" cy="1598244"/>
            <a:chOff x="2312" y="1208"/>
            <a:chExt cx="879" cy="1440"/>
          </a:xfrm>
        </p:grpSpPr>
        <p:pic>
          <p:nvPicPr>
            <p:cNvPr id="7" name="Picture 11" descr="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26166" b="64566" l="30925" r="66585"/>
                    </a14:imgEffect>
                  </a14:imgLayer>
                </a14:imgProps>
              </a:ext>
            </a:extLst>
          </a:blip>
          <a:srcRect l="26468" t="21366" r="28957" b="30634"/>
          <a:stretch/>
        </p:blipFill>
        <p:spPr>
          <a:xfrm>
            <a:off x="4059024" y="2668327"/>
            <a:ext cx="1422241" cy="1148642"/>
          </a:xfrm>
          <a:prstGeom prst="rect">
            <a:avLst/>
          </a:prstGeom>
        </p:spPr>
      </p:pic>
    </p:spTree>
    <p:extLst>
      <p:ext uri="{BB962C8B-B14F-4D97-AF65-F5344CB8AC3E}">
        <p14:creationId xmlns:p14="http://schemas.microsoft.com/office/powerpoint/2010/main" val="3911404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27000"/>
            <a:ext cx="7772400" cy="1143000"/>
          </a:xfrm>
        </p:spPr>
        <p:txBody>
          <a:bodyPr/>
          <a:lstStyle/>
          <a:p>
            <a:r>
              <a:rPr lang="en-US"/>
              <a:t>Conservation of Energy</a:t>
            </a:r>
          </a:p>
        </p:txBody>
      </p:sp>
      <p:pic>
        <p:nvPicPr>
          <p:cNvPr id="24581" name="Picture 5" descr="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263650"/>
            <a:ext cx="2565400" cy="538163"/>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1797050"/>
            <a:ext cx="5203825" cy="3873500"/>
          </a:xfrm>
          <a:prstGeom prst="rect">
            <a:avLst/>
          </a:prstGeom>
          <a:noFill/>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5165725" y="5813425"/>
            <a:ext cx="321627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Ellipses in (x,v) space.</a:t>
            </a:r>
          </a:p>
        </p:txBody>
      </p:sp>
    </p:spTree>
    <p:extLst>
      <p:ext uri="{BB962C8B-B14F-4D97-AF65-F5344CB8AC3E}">
        <p14:creationId xmlns:p14="http://schemas.microsoft.com/office/powerpoint/2010/main" val="2934212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4740">
            <a:off x="204130" y="1635413"/>
            <a:ext cx="4223229" cy="3334781"/>
          </a:xfrm>
          <a:prstGeom prst="rect">
            <a:avLst/>
          </a:prstGeom>
        </p:spPr>
      </p:pic>
      <p:sp>
        <p:nvSpPr>
          <p:cNvPr id="2" name="Title 1"/>
          <p:cNvSpPr>
            <a:spLocks noGrp="1"/>
          </p:cNvSpPr>
          <p:nvPr>
            <p:ph type="title"/>
          </p:nvPr>
        </p:nvSpPr>
        <p:spPr/>
        <p:txBody>
          <a:bodyPr/>
          <a:lstStyle/>
          <a:p>
            <a:r>
              <a:rPr lang="en-US" dirty="0" smtClean="0"/>
              <a:t>The Problem</a:t>
            </a:r>
            <a:endParaRPr lang="en-US" dirty="0"/>
          </a:p>
        </p:txBody>
      </p:sp>
      <p:sp>
        <p:nvSpPr>
          <p:cNvPr id="8" name="TextBox 7"/>
          <p:cNvSpPr txBox="1"/>
          <p:nvPr/>
        </p:nvSpPr>
        <p:spPr>
          <a:xfrm>
            <a:off x="493406" y="5609741"/>
            <a:ext cx="3718819" cy="523220"/>
          </a:xfrm>
          <a:prstGeom prst="rect">
            <a:avLst/>
          </a:prstGeom>
          <a:noFill/>
        </p:spPr>
        <p:txBody>
          <a:bodyPr wrap="square" rtlCol="0">
            <a:spAutoFit/>
          </a:bodyPr>
          <a:lstStyle/>
          <a:p>
            <a:r>
              <a:rPr lang="en-US" sz="2800" dirty="0" smtClean="0"/>
              <a:t>How best to change </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2508855448"/>
              </p:ext>
            </p:extLst>
          </p:nvPr>
        </p:nvGraphicFramePr>
        <p:xfrm>
          <a:off x="4125346" y="5492723"/>
          <a:ext cx="2005680" cy="746300"/>
        </p:xfrm>
        <a:graphic>
          <a:graphicData uri="http://schemas.openxmlformats.org/presentationml/2006/ole">
            <mc:AlternateContent xmlns:mc="http://schemas.openxmlformats.org/markup-compatibility/2006">
              <mc:Choice xmlns:v="urn:schemas-microsoft-com:vml" Requires="v">
                <p:oleObj spid="_x0000_s62473" name="Equation" r:id="rId4" imgW="546100" imgH="203200" progId="Equation.3">
                  <p:embed/>
                </p:oleObj>
              </mc:Choice>
              <mc:Fallback>
                <p:oleObj name="Equation" r:id="rId4" imgW="546100" imgH="203200" progId="Equation.3">
                  <p:embed/>
                  <p:pic>
                    <p:nvPicPr>
                      <p:cNvPr id="0" name=""/>
                      <p:cNvPicPr/>
                      <p:nvPr/>
                    </p:nvPicPr>
                    <p:blipFill>
                      <a:blip r:embed="rId5"/>
                      <a:stretch>
                        <a:fillRect/>
                      </a:stretch>
                    </p:blipFill>
                    <p:spPr>
                      <a:xfrm>
                        <a:off x="4125346" y="5492723"/>
                        <a:ext cx="2005680" cy="746300"/>
                      </a:xfrm>
                      <a:prstGeom prst="rect">
                        <a:avLst/>
                      </a:prstGeom>
                    </p:spPr>
                  </p:pic>
                </p:oleObj>
              </mc:Fallback>
            </mc:AlternateContent>
          </a:graphicData>
        </a:graphic>
      </p:graphicFrame>
      <p:pic>
        <p:nvPicPr>
          <p:cNvPr id="10" name="Picture 9" descr="ContentsEntry.png"/>
          <p:cNvPicPr>
            <a:picLocks noChangeAspect="1"/>
          </p:cNvPicPr>
          <p:nvPr/>
        </p:nvPicPr>
        <p:blipFill rotWithShape="1">
          <a:blip r:embed="rId6">
            <a:extLst>
              <a:ext uri="{28A0092B-C50C-407E-A947-70E740481C1C}">
                <a14:useLocalDpi xmlns:a14="http://schemas.microsoft.com/office/drawing/2010/main" val="0"/>
              </a:ext>
            </a:extLst>
          </a:blip>
          <a:srcRect l="47000" r="-895"/>
          <a:stretch/>
        </p:blipFill>
        <p:spPr>
          <a:xfrm>
            <a:off x="5246986" y="2499370"/>
            <a:ext cx="3752096" cy="1639413"/>
          </a:xfrm>
          <a:prstGeom prst="rect">
            <a:avLst/>
          </a:prstGeom>
        </p:spPr>
      </p:pic>
      <p:sp>
        <p:nvSpPr>
          <p:cNvPr id="11" name="TextBox 10"/>
          <p:cNvSpPr txBox="1"/>
          <p:nvPr/>
        </p:nvSpPr>
        <p:spPr>
          <a:xfrm>
            <a:off x="6505649" y="5427013"/>
            <a:ext cx="539091" cy="707886"/>
          </a:xfrm>
          <a:prstGeom prst="rect">
            <a:avLst/>
          </a:prstGeom>
          <a:noFill/>
        </p:spPr>
        <p:txBody>
          <a:bodyPr wrap="square" rtlCol="0">
            <a:spAutoFit/>
          </a:bodyPr>
          <a:lstStyle/>
          <a:p>
            <a:r>
              <a:rPr lang="en-US" sz="4000" dirty="0" smtClean="0"/>
              <a:t>?</a:t>
            </a:r>
            <a:endParaRPr lang="en-US" sz="4000" dirty="0"/>
          </a:p>
        </p:txBody>
      </p:sp>
    </p:spTree>
    <p:extLst>
      <p:ext uri="{BB962C8B-B14F-4D97-AF65-F5344CB8AC3E}">
        <p14:creationId xmlns:p14="http://schemas.microsoft.com/office/powerpoint/2010/main" val="1748909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5600" y="88900"/>
            <a:ext cx="7772400" cy="1143000"/>
          </a:xfrm>
        </p:spPr>
        <p:txBody>
          <a:bodyPr>
            <a:noAutofit/>
          </a:bodyPr>
          <a:lstStyle/>
          <a:p>
            <a:r>
              <a:rPr lang="en-US" sz="3600" dirty="0" smtClean="0"/>
              <a:t>Actually Interested in </a:t>
            </a:r>
            <a:br>
              <a:rPr lang="en-US" sz="3600" dirty="0" smtClean="0"/>
            </a:br>
            <a:r>
              <a:rPr lang="en-US" sz="3600" dirty="0" smtClean="0"/>
              <a:t>Many Harmonic Oscillators</a:t>
            </a:r>
            <a:endParaRPr lang="en-US" sz="3600" dirty="0"/>
          </a:p>
        </p:txBody>
      </p:sp>
      <p:sp>
        <p:nvSpPr>
          <p:cNvPr id="27651" name="Rectangle 3"/>
          <p:cNvSpPr>
            <a:spLocks noGrp="1" noChangeArrowheads="1"/>
          </p:cNvSpPr>
          <p:nvPr>
            <p:ph type="body" idx="1"/>
          </p:nvPr>
        </p:nvSpPr>
        <p:spPr>
          <a:xfrm>
            <a:off x="599371" y="4666991"/>
            <a:ext cx="5248403" cy="1838116"/>
          </a:xfrm>
        </p:spPr>
        <p:txBody>
          <a:bodyPr/>
          <a:lstStyle/>
          <a:p>
            <a:r>
              <a:rPr lang="en-US" sz="2800" dirty="0" smtClean="0"/>
              <a:t>Optimization problem</a:t>
            </a:r>
            <a:r>
              <a:rPr lang="en-US" sz="2800" dirty="0"/>
              <a:t>: Cool atoms in an optical lattice. Created by lasers </a:t>
            </a:r>
            <a:r>
              <a:rPr lang="en-US" sz="2800" dirty="0" smtClean="0"/>
              <a:t>and have easily </a:t>
            </a:r>
            <a:r>
              <a:rPr lang="en-US" sz="2800" dirty="0"/>
              <a:t>controlled </a:t>
            </a:r>
            <a:r>
              <a:rPr lang="en-US" sz="2800" dirty="0">
                <a:sym typeface="Symbol" charset="0"/>
              </a:rPr>
              <a:t>. </a:t>
            </a:r>
            <a:endParaRPr lang="en-US" sz="2800" dirty="0"/>
          </a:p>
        </p:txBody>
      </p:sp>
      <p:sp>
        <p:nvSpPr>
          <p:cNvPr id="2" name="TextBox 1"/>
          <p:cNvSpPr txBox="1"/>
          <p:nvPr/>
        </p:nvSpPr>
        <p:spPr>
          <a:xfrm>
            <a:off x="2211190" y="5344786"/>
            <a:ext cx="184666" cy="369332"/>
          </a:xfrm>
          <a:prstGeom prst="rect">
            <a:avLst/>
          </a:prstGeom>
          <a:noFill/>
        </p:spPr>
        <p:txBody>
          <a:bodyPr wrap="none" rtlCol="0">
            <a:spAutoFit/>
          </a:bodyPr>
          <a:lstStyle/>
          <a:p>
            <a:endParaRPr lang="en-US" dirty="0"/>
          </a:p>
        </p:txBody>
      </p:sp>
      <p:grpSp>
        <p:nvGrpSpPr>
          <p:cNvPr id="7" name="Group 6"/>
          <p:cNvGrpSpPr/>
          <p:nvPr/>
        </p:nvGrpSpPr>
        <p:grpSpPr>
          <a:xfrm>
            <a:off x="1224380" y="1558832"/>
            <a:ext cx="6308016" cy="2119705"/>
            <a:chOff x="6608752" y="3799578"/>
            <a:chExt cx="2157374" cy="724950"/>
          </a:xfrm>
        </p:grpSpPr>
        <p:grpSp>
          <p:nvGrpSpPr>
            <p:cNvPr id="8" name="Group 22"/>
            <p:cNvGrpSpPr>
              <a:grpSpLocks/>
            </p:cNvGrpSpPr>
            <p:nvPr/>
          </p:nvGrpSpPr>
          <p:grpSpPr bwMode="auto">
            <a:xfrm>
              <a:off x="6608752" y="3799578"/>
              <a:ext cx="442522" cy="724950"/>
              <a:chOff x="2312" y="1208"/>
              <a:chExt cx="879" cy="1440"/>
            </a:xfrm>
          </p:grpSpPr>
          <p:pic>
            <p:nvPicPr>
              <p:cNvPr id="18" name="Picture 17" descr="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9" name="Group 22"/>
            <p:cNvGrpSpPr>
              <a:grpSpLocks/>
            </p:cNvGrpSpPr>
            <p:nvPr/>
          </p:nvGrpSpPr>
          <p:grpSpPr bwMode="auto">
            <a:xfrm>
              <a:off x="7203674" y="3799578"/>
              <a:ext cx="442522" cy="724950"/>
              <a:chOff x="2312" y="1208"/>
              <a:chExt cx="879" cy="1440"/>
            </a:xfrm>
          </p:grpSpPr>
          <p:pic>
            <p:nvPicPr>
              <p:cNvPr id="16" name="Picture 15" descr="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0" name="Group 22"/>
            <p:cNvGrpSpPr>
              <a:grpSpLocks/>
            </p:cNvGrpSpPr>
            <p:nvPr/>
          </p:nvGrpSpPr>
          <p:grpSpPr bwMode="auto">
            <a:xfrm>
              <a:off x="7775375" y="3799578"/>
              <a:ext cx="442522" cy="724950"/>
              <a:chOff x="2312" y="1208"/>
              <a:chExt cx="879" cy="1440"/>
            </a:xfrm>
          </p:grpSpPr>
          <p:pic>
            <p:nvPicPr>
              <p:cNvPr id="14" name="Picture 13" descr="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1" name="Group 22"/>
            <p:cNvGrpSpPr>
              <a:grpSpLocks/>
            </p:cNvGrpSpPr>
            <p:nvPr/>
          </p:nvGrpSpPr>
          <p:grpSpPr bwMode="auto">
            <a:xfrm>
              <a:off x="8323604" y="3799578"/>
              <a:ext cx="442522" cy="724950"/>
              <a:chOff x="2312" y="1208"/>
              <a:chExt cx="879" cy="1440"/>
            </a:xfrm>
          </p:grpSpPr>
          <p:pic>
            <p:nvPicPr>
              <p:cNvPr id="12" name="Picture 11" descr="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pic>
        <p:nvPicPr>
          <p:cNvPr id="3" name="Picture 2"/>
          <p:cNvPicPr>
            <a:picLocks noChangeAspect="1"/>
          </p:cNvPicPr>
          <p:nvPr/>
        </p:nvPicPr>
        <p:blipFill>
          <a:blip r:embed="rId4"/>
          <a:stretch>
            <a:fillRect/>
          </a:stretch>
        </p:blipFill>
        <p:spPr>
          <a:xfrm>
            <a:off x="6316167" y="4533900"/>
            <a:ext cx="2743200" cy="2324100"/>
          </a:xfrm>
          <a:prstGeom prst="rect">
            <a:avLst/>
          </a:prstGeom>
        </p:spPr>
      </p:pic>
    </p:spTree>
    <p:extLst>
      <p:ext uri="{BB962C8B-B14F-4D97-AF65-F5344CB8AC3E}">
        <p14:creationId xmlns:p14="http://schemas.microsoft.com/office/powerpoint/2010/main" val="918866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 – one oscillator</a:t>
            </a:r>
            <a:endParaRPr lang="en-US" dirty="0"/>
          </a:p>
        </p:txBody>
      </p:sp>
      <p:pic>
        <p:nvPicPr>
          <p:cNvPr id="9" name="Content Placeholder 8" descr="fig-timeToTargetParamHarmOsc.png"/>
          <p:cNvPicPr>
            <a:picLocks noGrp="1" noChangeAspect="1"/>
          </p:cNvPicPr>
          <p:nvPr>
            <p:ph idx="1"/>
          </p:nvPr>
        </p:nvPicPr>
        <p:blipFill>
          <a:blip r:embed="rId2">
            <a:extLst>
              <a:ext uri="{28A0092B-C50C-407E-A947-70E740481C1C}">
                <a14:useLocalDpi xmlns:a14="http://schemas.microsoft.com/office/drawing/2010/main" val="0"/>
              </a:ext>
            </a:extLst>
          </a:blip>
          <a:srcRect t="19749" b="19749"/>
          <a:stretch>
            <a:fillRect/>
          </a:stretch>
        </p:blipFill>
        <p:spPr/>
      </p:pic>
      <p:sp>
        <p:nvSpPr>
          <p:cNvPr id="3" name="TextBox 2"/>
          <p:cNvSpPr txBox="1"/>
          <p:nvPr/>
        </p:nvSpPr>
        <p:spPr>
          <a:xfrm>
            <a:off x="7081289" y="5616940"/>
            <a:ext cx="447720" cy="369332"/>
          </a:xfrm>
          <a:prstGeom prst="rect">
            <a:avLst/>
          </a:prstGeom>
          <a:noFill/>
        </p:spPr>
        <p:txBody>
          <a:bodyPr wrap="square" rtlCol="0">
            <a:spAutoFit/>
          </a:bodyPr>
          <a:lstStyle/>
          <a:p>
            <a:r>
              <a:rPr lang="en-US" dirty="0" smtClean="0"/>
              <a:t>q</a:t>
            </a:r>
            <a:endParaRPr lang="en-US" dirty="0"/>
          </a:p>
        </p:txBody>
      </p:sp>
      <p:sp>
        <p:nvSpPr>
          <p:cNvPr id="4" name="TextBox 3"/>
          <p:cNvSpPr txBox="1"/>
          <p:nvPr/>
        </p:nvSpPr>
        <p:spPr>
          <a:xfrm>
            <a:off x="1466512" y="5626076"/>
            <a:ext cx="557366" cy="369332"/>
          </a:xfrm>
          <a:prstGeom prst="rect">
            <a:avLst/>
          </a:prstGeom>
          <a:noFill/>
        </p:spPr>
        <p:txBody>
          <a:bodyPr wrap="square" rtlCol="0">
            <a:spAutoFit/>
          </a:bodyPr>
          <a:lstStyle/>
          <a:p>
            <a:r>
              <a:rPr lang="en-US" dirty="0" smtClean="0"/>
              <a:t>p</a:t>
            </a:r>
            <a:endParaRPr lang="en-US" dirty="0"/>
          </a:p>
        </p:txBody>
      </p:sp>
    </p:spTree>
    <p:extLst>
      <p:ext uri="{BB962C8B-B14F-4D97-AF65-F5344CB8AC3E}">
        <p14:creationId xmlns:p14="http://schemas.microsoft.com/office/powerpoint/2010/main" val="2591291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xfrm>
            <a:off x="1600200" y="76200"/>
            <a:ext cx="5334000" cy="914400"/>
          </a:xfrm>
          <a:ln/>
        </p:spPr>
        <p:txBody>
          <a:bodyPr rIns="132080"/>
          <a:lstStyle/>
          <a:p>
            <a:r>
              <a:rPr lang="en-US"/>
              <a:t>Optimal Control</a:t>
            </a:r>
          </a:p>
        </p:txBody>
      </p:sp>
      <p:pic>
        <p:nvPicPr>
          <p:cNvPr id="317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103" y="1182138"/>
            <a:ext cx="952130" cy="11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5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37" y="1289943"/>
            <a:ext cx="647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51"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605" y="5088977"/>
            <a:ext cx="7772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p:cNvSpPr txBox="1"/>
          <p:nvPr/>
        </p:nvSpPr>
        <p:spPr>
          <a:xfrm>
            <a:off x="493406" y="2311514"/>
            <a:ext cx="7702615" cy="461665"/>
          </a:xfrm>
          <a:prstGeom prst="rect">
            <a:avLst/>
          </a:prstGeom>
          <a:noFill/>
        </p:spPr>
        <p:txBody>
          <a:bodyPr wrap="square" rtlCol="0">
            <a:spAutoFit/>
          </a:bodyPr>
          <a:lstStyle/>
          <a:p>
            <a:r>
              <a:rPr lang="en-US" sz="2400" dirty="0" smtClean="0"/>
              <a:t>Optimality condition: Stay on surface of minimum final cost.</a:t>
            </a:r>
          </a:p>
        </p:txBody>
      </p:sp>
      <p:pic>
        <p:nvPicPr>
          <p:cNvPr id="4" name="Picture 3" descr="Picture 2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3764" y="3325084"/>
            <a:ext cx="3926650" cy="914199"/>
          </a:xfrm>
          <a:prstGeom prst="rect">
            <a:avLst/>
          </a:prstGeom>
        </p:spPr>
      </p:pic>
      <p:pic>
        <p:nvPicPr>
          <p:cNvPr id="5" name="Picture 4" descr="Picture 2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126" y="4262949"/>
            <a:ext cx="6183564" cy="821751"/>
          </a:xfrm>
          <a:prstGeom prst="rect">
            <a:avLst/>
          </a:prstGeom>
        </p:spPr>
      </p:pic>
      <p:pic>
        <p:nvPicPr>
          <p:cNvPr id="6" name="Picture 5" descr="Picture 2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9100" y="2882900"/>
            <a:ext cx="1271399" cy="430473"/>
          </a:xfrm>
          <a:prstGeom prst="rect">
            <a:avLst/>
          </a:prstGeom>
        </p:spPr>
      </p:pic>
    </p:spTree>
    <p:extLst>
      <p:ext uri="{BB962C8B-B14F-4D97-AF65-F5344CB8AC3E}">
        <p14:creationId xmlns:p14="http://schemas.microsoft.com/office/powerpoint/2010/main" val="1921194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xfrm>
            <a:off x="685800" y="0"/>
            <a:ext cx="7772400" cy="1876425"/>
          </a:xfrm>
          <a:ln/>
        </p:spPr>
        <p:txBody>
          <a:bodyPr rIns="132080"/>
          <a:lstStyle/>
          <a:p>
            <a:r>
              <a:rPr lang="en-US"/>
              <a:t>Classical Harmonic Oscillator</a:t>
            </a:r>
          </a:p>
        </p:txBody>
      </p:sp>
      <p:pic>
        <p:nvPicPr>
          <p:cNvPr id="33807" name="Picture 15" descr="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14478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33808" name="Picture 16" descr="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2305050" cy="992188"/>
          </a:xfrm>
          <a:prstGeom prst="rect">
            <a:avLst/>
          </a:prstGeom>
          <a:noFill/>
          <a:extLst>
            <a:ext uri="{909E8E84-426E-40dd-AFC4-6F175D3DCCD1}">
              <a14:hiddenFill xmlns:a14="http://schemas.microsoft.com/office/drawing/2010/main">
                <a:solidFill>
                  <a:srgbClr val="FFFFFF"/>
                </a:solidFill>
              </a14:hiddenFill>
            </a:ext>
          </a:extLst>
        </p:spPr>
      </p:pic>
      <p:pic>
        <p:nvPicPr>
          <p:cNvPr id="33809" name="Picture 17" descr="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48000"/>
            <a:ext cx="2971800" cy="9620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2038098" y="1632304"/>
            <a:ext cx="7772400" cy="1600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Bang-Bang Control Problem</a:t>
            </a:r>
            <a:endParaRPr lang="en-US" sz="2000" dirty="0"/>
          </a:p>
        </p:txBody>
      </p:sp>
      <p:sp>
        <p:nvSpPr>
          <p:cNvPr id="17" name="Rectangle 9"/>
          <p:cNvSpPr>
            <a:spLocks/>
          </p:cNvSpPr>
          <p:nvPr/>
        </p:nvSpPr>
        <p:spPr bwMode="auto">
          <a:xfrm>
            <a:off x="4016729" y="3324737"/>
            <a:ext cx="4499093" cy="286232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Symbol" charset="0"/>
              <a:buChar char="s"/>
            </a:pPr>
            <a:r>
              <a:rPr lang="en-US" sz="3600" dirty="0" smtClean="0">
                <a:sym typeface="Symbol" charset="0"/>
              </a:rPr>
              <a:t> = </a:t>
            </a:r>
            <a:r>
              <a:rPr lang="en-US" sz="3600" dirty="0">
                <a:sym typeface="Symbol" charset="0"/>
              </a:rPr>
              <a:t>switching </a:t>
            </a:r>
            <a:r>
              <a:rPr lang="en-US" sz="3600" dirty="0" smtClean="0">
                <a:sym typeface="Symbol" charset="0"/>
              </a:rPr>
              <a:t>function </a:t>
            </a:r>
            <a:endParaRPr lang="en-US" sz="3600" dirty="0">
              <a:sym typeface="Symbol" charset="0"/>
            </a:endParaRPr>
          </a:p>
          <a:p>
            <a:pPr>
              <a:buFont typeface="Symbol" charset="0"/>
              <a:buChar char="s"/>
            </a:pPr>
            <a:r>
              <a:rPr lang="en-US" sz="3600" dirty="0">
                <a:sym typeface="Symbol" charset="0"/>
              </a:rPr>
              <a:t> &gt; 0; </a:t>
            </a:r>
            <a:r>
              <a:rPr lang="en-US" sz="3600" i="1" dirty="0">
                <a:sym typeface="Symbol" charset="0"/>
              </a:rPr>
              <a:t>u</a:t>
            </a:r>
            <a:r>
              <a:rPr lang="en-US" sz="3600" dirty="0">
                <a:sym typeface="Symbol" charset="0"/>
              </a:rPr>
              <a:t>=</a:t>
            </a:r>
            <a:r>
              <a:rPr lang="en-US" sz="3600" i="1" dirty="0" err="1">
                <a:sym typeface="Symbol" charset="0"/>
              </a:rPr>
              <a:t>u</a:t>
            </a:r>
            <a:r>
              <a:rPr lang="en-US" sz="3600" baseline="-25000" dirty="0" err="1"/>
              <a:t>Max</a:t>
            </a:r>
            <a:endParaRPr lang="en-US" sz="3600" baseline="-25000" dirty="0"/>
          </a:p>
          <a:p>
            <a:pPr>
              <a:buFont typeface="Symbol" charset="0"/>
              <a:buChar char="s"/>
            </a:pPr>
            <a:r>
              <a:rPr lang="en-US" sz="3600" dirty="0">
                <a:sym typeface="Symbol" charset="0"/>
              </a:rPr>
              <a:t> &lt; 0; </a:t>
            </a:r>
            <a:r>
              <a:rPr lang="en-US" sz="3600" i="1" dirty="0">
                <a:sym typeface="Symbol" charset="0"/>
              </a:rPr>
              <a:t>u</a:t>
            </a:r>
            <a:r>
              <a:rPr lang="en-US" sz="3600" dirty="0">
                <a:sym typeface="Symbol" charset="0"/>
              </a:rPr>
              <a:t>=</a:t>
            </a:r>
            <a:r>
              <a:rPr lang="en-US" sz="3600" i="1" dirty="0" err="1" smtClean="0">
                <a:sym typeface="Symbol" charset="0"/>
              </a:rPr>
              <a:t>u</a:t>
            </a:r>
            <a:r>
              <a:rPr lang="en-US" sz="3600" baseline="-25000" dirty="0" err="1" smtClean="0"/>
              <a:t>Min</a:t>
            </a:r>
            <a:endParaRPr lang="en-US" sz="3600" dirty="0">
              <a:sym typeface="Symbol" charset="0"/>
            </a:endParaRPr>
          </a:p>
          <a:p>
            <a:pPr>
              <a:buFont typeface="Symbol" charset="0"/>
              <a:buChar char="s"/>
            </a:pPr>
            <a:endParaRPr lang="en-US" sz="3600" dirty="0"/>
          </a:p>
          <a:p>
            <a:pPr>
              <a:buFont typeface="Symbol" charset="0"/>
              <a:buChar char="s"/>
            </a:pPr>
            <a:endParaRPr lang="en-US" sz="3600" dirty="0"/>
          </a:p>
        </p:txBody>
      </p:sp>
    </p:spTree>
    <p:extLst>
      <p:ext uri="{BB962C8B-B14F-4D97-AF65-F5344CB8AC3E}">
        <p14:creationId xmlns:p14="http://schemas.microsoft.com/office/powerpoint/2010/main" val="3202254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PumpedTraje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232150"/>
            <a:ext cx="3030538" cy="2957513"/>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p:cNvSpPr>
            <a:spLocks noChangeArrowheads="1"/>
          </p:cNvSpPr>
          <p:nvPr/>
        </p:nvSpPr>
        <p:spPr bwMode="auto">
          <a:xfrm>
            <a:off x="3265488" y="4633913"/>
            <a:ext cx="33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x</a:t>
            </a:r>
          </a:p>
        </p:txBody>
      </p:sp>
      <p:sp>
        <p:nvSpPr>
          <p:cNvPr id="21513" name="Rectangle 9"/>
          <p:cNvSpPr>
            <a:spLocks noChangeArrowheads="1"/>
          </p:cNvSpPr>
          <p:nvPr/>
        </p:nvSpPr>
        <p:spPr bwMode="auto">
          <a:xfrm>
            <a:off x="2141538" y="3033713"/>
            <a:ext cx="33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v</a:t>
            </a:r>
          </a:p>
        </p:txBody>
      </p:sp>
      <p:sp>
        <p:nvSpPr>
          <p:cNvPr id="21519" name="Rectangle 15"/>
          <p:cNvSpPr>
            <a:spLocks noChangeArrowheads="1"/>
          </p:cNvSpPr>
          <p:nvPr/>
        </p:nvSpPr>
        <p:spPr bwMode="auto">
          <a:xfrm>
            <a:off x="998008" y="1412945"/>
            <a:ext cx="2704311" cy="5232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dirty="0"/>
              <a:t>Fastest growth in </a:t>
            </a:r>
          </a:p>
        </p:txBody>
      </p:sp>
      <p:pic>
        <p:nvPicPr>
          <p:cNvPr id="21520" name="Picture 16" descr="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145" y="2258360"/>
            <a:ext cx="2846388" cy="544513"/>
          </a:xfrm>
          <a:prstGeom prst="rect">
            <a:avLst/>
          </a:prstGeom>
          <a:noFill/>
          <a:extLst>
            <a:ext uri="{909E8E84-426E-40dd-AFC4-6F175D3DCCD1}">
              <a14:hiddenFill xmlns:a14="http://schemas.microsoft.com/office/drawing/2010/main">
                <a:solidFill>
                  <a:srgbClr val="FFFFFF"/>
                </a:solidFill>
              </a14:hiddenFill>
            </a:ext>
          </a:extLst>
        </p:spPr>
      </p:pic>
      <p:sp>
        <p:nvSpPr>
          <p:cNvPr id="21521" name="Rectangle 17"/>
          <p:cNvSpPr>
            <a:spLocks noChangeArrowheads="1"/>
          </p:cNvSpPr>
          <p:nvPr/>
        </p:nvSpPr>
        <p:spPr bwMode="auto">
          <a:xfrm>
            <a:off x="3946525" y="3451225"/>
            <a:ext cx="184467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by switching</a:t>
            </a:r>
          </a:p>
        </p:txBody>
      </p:sp>
      <p:pic>
        <p:nvPicPr>
          <p:cNvPr id="21522" name="Picture 18" descr="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3517900"/>
            <a:ext cx="2076450" cy="355600"/>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4141788"/>
            <a:ext cx="2568575" cy="411162"/>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4794250"/>
            <a:ext cx="2171700"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0363" y="5316538"/>
            <a:ext cx="2619375" cy="412750"/>
          </a:xfrm>
          <a:prstGeom prst="rect">
            <a:avLst/>
          </a:prstGeom>
          <a:noFill/>
          <a:extLst>
            <a:ext uri="{909E8E84-426E-40dd-AFC4-6F175D3DCCD1}">
              <a14:hiddenFill xmlns:a14="http://schemas.microsoft.com/office/drawing/2010/main">
                <a:solidFill>
                  <a:srgbClr val="FFFFFF"/>
                </a:solidFill>
              </a14:hiddenFill>
            </a:ext>
          </a:extLst>
        </p:spPr>
      </p:pic>
      <p:sp>
        <p:nvSpPr>
          <p:cNvPr id="21526" name="Rectangle 22"/>
          <p:cNvSpPr>
            <a:spLocks noChangeArrowheads="1"/>
          </p:cNvSpPr>
          <p:nvPr/>
        </p:nvSpPr>
        <p:spPr bwMode="auto">
          <a:xfrm>
            <a:off x="4467225" y="4111625"/>
            <a:ext cx="912813"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when</a:t>
            </a:r>
          </a:p>
        </p:txBody>
      </p:sp>
      <p:sp>
        <p:nvSpPr>
          <p:cNvPr id="21527" name="Rectangle 23"/>
          <p:cNvSpPr>
            <a:spLocks noChangeArrowheads="1"/>
          </p:cNvSpPr>
          <p:nvPr/>
        </p:nvSpPr>
        <p:spPr bwMode="auto">
          <a:xfrm>
            <a:off x="4543425" y="4670425"/>
            <a:ext cx="692150"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and</a:t>
            </a:r>
          </a:p>
        </p:txBody>
      </p:sp>
      <p:sp>
        <p:nvSpPr>
          <p:cNvPr id="21528" name="Rectangle 24"/>
          <p:cNvSpPr>
            <a:spLocks noChangeArrowheads="1"/>
          </p:cNvSpPr>
          <p:nvPr/>
        </p:nvSpPr>
        <p:spPr bwMode="auto">
          <a:xfrm>
            <a:off x="4467225" y="5280025"/>
            <a:ext cx="912813"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when</a:t>
            </a:r>
          </a:p>
        </p:txBody>
      </p:sp>
      <p:sp>
        <p:nvSpPr>
          <p:cNvPr id="2" name="TextBox 1"/>
          <p:cNvSpPr txBox="1"/>
          <p:nvPr/>
        </p:nvSpPr>
        <p:spPr>
          <a:xfrm>
            <a:off x="1753000" y="375658"/>
            <a:ext cx="5929793" cy="707886"/>
          </a:xfrm>
          <a:prstGeom prst="rect">
            <a:avLst/>
          </a:prstGeom>
          <a:noFill/>
        </p:spPr>
        <p:txBody>
          <a:bodyPr wrap="square" rtlCol="0">
            <a:spAutoFit/>
          </a:bodyPr>
          <a:lstStyle/>
          <a:p>
            <a:pPr algn="ctr"/>
            <a:r>
              <a:rPr lang="en-US" sz="4000" dirty="0" smtClean="0"/>
              <a:t>The physical solution</a:t>
            </a:r>
            <a:endParaRPr lang="en-US" sz="4000" dirty="0"/>
          </a:p>
        </p:txBody>
      </p:sp>
    </p:spTree>
    <p:extLst>
      <p:ext uri="{BB962C8B-B14F-4D97-AF65-F5344CB8AC3E}">
        <p14:creationId xmlns:p14="http://schemas.microsoft.com/office/powerpoint/2010/main" val="12299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Grp="1" noChangeArrowheads="1"/>
          </p:cNvSpPr>
          <p:nvPr>
            <p:ph type="title"/>
          </p:nvPr>
        </p:nvSpPr>
        <p:spPr>
          <a:xfrm>
            <a:off x="355600" y="203200"/>
            <a:ext cx="7772400" cy="1143000"/>
          </a:xfrm>
        </p:spPr>
        <p:txBody>
          <a:bodyPr/>
          <a:lstStyle/>
          <a:p>
            <a:r>
              <a:rPr lang="en-US"/>
              <a:t>Optimal cooling trajectories</a:t>
            </a:r>
          </a:p>
        </p:txBody>
      </p:sp>
      <p:pic>
        <p:nvPicPr>
          <p:cNvPr id="2" name="Picture 1" descr="trajectori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8174"/>
            <a:ext cx="9144000" cy="4762500"/>
          </a:xfrm>
          <a:prstGeom prst="rect">
            <a:avLst/>
          </a:prstGeom>
        </p:spPr>
      </p:pic>
    </p:spTree>
    <p:extLst>
      <p:ext uri="{BB962C8B-B14F-4D97-AF65-F5344CB8AC3E}">
        <p14:creationId xmlns:p14="http://schemas.microsoft.com/office/powerpoint/2010/main" val="3184374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60400" y="190500"/>
            <a:ext cx="7772400" cy="1143000"/>
          </a:xfrm>
        </p:spPr>
        <p:txBody>
          <a:bodyPr/>
          <a:lstStyle/>
          <a:p>
            <a:r>
              <a:rPr lang="en-US"/>
              <a:t>Tradeoff for last leg</a:t>
            </a:r>
          </a:p>
        </p:txBody>
      </p:sp>
      <p:pic>
        <p:nvPicPr>
          <p:cNvPr id="33796" name="Picture 4" descr="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274763"/>
            <a:ext cx="7659688"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88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0400" y="190500"/>
            <a:ext cx="7772400" cy="1143000"/>
          </a:xfrm>
        </p:spPr>
        <p:txBody>
          <a:bodyPr/>
          <a:lstStyle/>
          <a:p>
            <a:r>
              <a:rPr lang="en-US"/>
              <a:t>Discontinuities are real</a:t>
            </a:r>
          </a:p>
        </p:txBody>
      </p:sp>
      <p:pic>
        <p:nvPicPr>
          <p:cNvPr id="32773" name="Picture 5" descr="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262063"/>
            <a:ext cx="7556500" cy="531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07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82055" y="5659163"/>
            <a:ext cx="1020903" cy="718035"/>
          </a:xfrm>
          <a:prstGeom prst="rect">
            <a:avLst/>
          </a:prstGeom>
        </p:spPr>
      </p:pic>
      <p:sp>
        <p:nvSpPr>
          <p:cNvPr id="2" name="Title 1"/>
          <p:cNvSpPr>
            <a:spLocks noGrp="1"/>
          </p:cNvSpPr>
          <p:nvPr>
            <p:ph type="title"/>
          </p:nvPr>
        </p:nvSpPr>
        <p:spPr>
          <a:xfrm>
            <a:off x="457200" y="-8590"/>
            <a:ext cx="8229600" cy="1143000"/>
          </a:xfrm>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Thermodynamics</a:t>
            </a:r>
          </a:p>
          <a:p>
            <a:pPr lvl="1"/>
            <a:r>
              <a:rPr lang="en-US" dirty="0" smtClean="0"/>
              <a:t>Second Law</a:t>
            </a:r>
          </a:p>
          <a:p>
            <a:r>
              <a:rPr lang="en-US" dirty="0" smtClean="0"/>
              <a:t>Classical Mechanics</a:t>
            </a:r>
          </a:p>
          <a:p>
            <a:pPr lvl="1"/>
            <a:r>
              <a:rPr lang="en-US" dirty="0" smtClean="0"/>
              <a:t>Harmonic Oscillator</a:t>
            </a:r>
          </a:p>
          <a:p>
            <a:pPr lvl="1"/>
            <a:r>
              <a:rPr lang="en-US" dirty="0" smtClean="0"/>
              <a:t>Collection of harmonic oscillators</a:t>
            </a:r>
          </a:p>
          <a:p>
            <a:r>
              <a:rPr lang="en-US" dirty="0" smtClean="0"/>
              <a:t>Optimal Control</a:t>
            </a:r>
          </a:p>
          <a:p>
            <a:r>
              <a:rPr lang="en-US" dirty="0" smtClean="0"/>
              <a:t>The Surprising Finding</a:t>
            </a:r>
          </a:p>
          <a:p>
            <a:r>
              <a:rPr lang="en-US" dirty="0" smtClean="0"/>
              <a:t>One-upmanship</a:t>
            </a:r>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527" y="1600200"/>
            <a:ext cx="961368" cy="10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5"/>
          <a:stretch>
            <a:fillRect/>
          </a:stretch>
        </p:blipFill>
        <p:spPr>
          <a:xfrm>
            <a:off x="4918286" y="4998433"/>
            <a:ext cx="442243" cy="510808"/>
          </a:xfrm>
          <a:prstGeom prst="rect">
            <a:avLst/>
          </a:prstGeom>
        </p:spPr>
      </p:pic>
      <p:grpSp>
        <p:nvGrpSpPr>
          <p:cNvPr id="8" name="Group 22"/>
          <p:cNvGrpSpPr>
            <a:grpSpLocks/>
          </p:cNvGrpSpPr>
          <p:nvPr/>
        </p:nvGrpSpPr>
        <p:grpSpPr bwMode="auto">
          <a:xfrm>
            <a:off x="6144936" y="2890008"/>
            <a:ext cx="442522" cy="724950"/>
            <a:chOff x="2312" y="1208"/>
            <a:chExt cx="879" cy="1440"/>
          </a:xfrm>
        </p:grpSpPr>
        <p:pic>
          <p:nvPicPr>
            <p:cNvPr id="9" name="Picture 11"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23" name="Group 22"/>
          <p:cNvGrpSpPr/>
          <p:nvPr/>
        </p:nvGrpSpPr>
        <p:grpSpPr>
          <a:xfrm>
            <a:off x="6398597" y="3945760"/>
            <a:ext cx="1444460" cy="485387"/>
            <a:chOff x="6608752" y="3799578"/>
            <a:chExt cx="2157374" cy="724950"/>
          </a:xfrm>
        </p:grpSpPr>
        <p:grpSp>
          <p:nvGrpSpPr>
            <p:cNvPr id="11" name="Group 22"/>
            <p:cNvGrpSpPr>
              <a:grpSpLocks/>
            </p:cNvGrpSpPr>
            <p:nvPr/>
          </p:nvGrpSpPr>
          <p:grpSpPr bwMode="auto">
            <a:xfrm>
              <a:off x="6608752" y="3799578"/>
              <a:ext cx="442522" cy="724950"/>
              <a:chOff x="2312" y="1208"/>
              <a:chExt cx="879" cy="1440"/>
            </a:xfrm>
          </p:grpSpPr>
          <p:pic>
            <p:nvPicPr>
              <p:cNvPr id="12" name="Picture 11"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4" name="Group 22"/>
            <p:cNvGrpSpPr>
              <a:grpSpLocks/>
            </p:cNvGrpSpPr>
            <p:nvPr/>
          </p:nvGrpSpPr>
          <p:grpSpPr bwMode="auto">
            <a:xfrm>
              <a:off x="7203674" y="3799578"/>
              <a:ext cx="442522" cy="724950"/>
              <a:chOff x="2312" y="1208"/>
              <a:chExt cx="879" cy="1440"/>
            </a:xfrm>
          </p:grpSpPr>
          <p:pic>
            <p:nvPicPr>
              <p:cNvPr id="15" name="Picture 14"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7" name="Group 22"/>
            <p:cNvGrpSpPr>
              <a:grpSpLocks/>
            </p:cNvGrpSpPr>
            <p:nvPr/>
          </p:nvGrpSpPr>
          <p:grpSpPr bwMode="auto">
            <a:xfrm>
              <a:off x="7775375" y="3799578"/>
              <a:ext cx="442522" cy="724950"/>
              <a:chOff x="2312" y="1208"/>
              <a:chExt cx="879" cy="1440"/>
            </a:xfrm>
          </p:grpSpPr>
          <p:pic>
            <p:nvPicPr>
              <p:cNvPr id="18" name="Picture 17"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20" name="Group 22"/>
            <p:cNvGrpSpPr>
              <a:grpSpLocks/>
            </p:cNvGrpSpPr>
            <p:nvPr/>
          </p:nvGrpSpPr>
          <p:grpSpPr bwMode="auto">
            <a:xfrm>
              <a:off x="8323604" y="3799578"/>
              <a:ext cx="442522" cy="724950"/>
              <a:chOff x="2312" y="1208"/>
              <a:chExt cx="879" cy="1440"/>
            </a:xfrm>
          </p:grpSpPr>
          <p:pic>
            <p:nvPicPr>
              <p:cNvPr id="21" name="Picture 20"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pic>
        <p:nvPicPr>
          <p:cNvPr id="24" name="Content Placeholder 8" descr="fig-timeToTargetParamHarmOsc.png"/>
          <p:cNvPicPr>
            <a:picLocks noChangeAspect="1"/>
          </p:cNvPicPr>
          <p:nvPr/>
        </p:nvPicPr>
        <p:blipFill>
          <a:blip r:embed="rId7">
            <a:extLst>
              <a:ext uri="{28A0092B-C50C-407E-A947-70E740481C1C}">
                <a14:useLocalDpi xmlns:a14="http://schemas.microsoft.com/office/drawing/2010/main" val="0"/>
              </a:ext>
            </a:extLst>
          </a:blip>
          <a:srcRect t="19749" b="19749"/>
          <a:stretch>
            <a:fillRect/>
          </a:stretch>
        </p:blipFill>
        <p:spPr>
          <a:xfrm>
            <a:off x="3752778" y="4274244"/>
            <a:ext cx="1080772" cy="594383"/>
          </a:xfrm>
          <a:prstGeom prst="rect">
            <a:avLst/>
          </a:prstGeom>
        </p:spPr>
      </p:pic>
      <p:sp>
        <p:nvSpPr>
          <p:cNvPr id="25" name="Action Button: Return 24">
            <a:hlinkClick r:id="" action="ppaction://hlinkshowjump?jump=lastslideviewed" highlightClick="1"/>
          </p:cNvPr>
          <p:cNvSpPr/>
          <p:nvPr/>
        </p:nvSpPr>
        <p:spPr>
          <a:xfrm>
            <a:off x="8716838" y="6505107"/>
            <a:ext cx="310663" cy="264955"/>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1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R</a:t>
            </a:r>
            <a:r>
              <a:rPr lang="en-US" dirty="0" smtClean="0"/>
              <a:t>eal </a:t>
            </a:r>
            <a:r>
              <a:rPr lang="en-US" dirty="0"/>
              <a:t>P</a:t>
            </a:r>
            <a:r>
              <a:rPr lang="en-US" dirty="0" smtClean="0"/>
              <a:t>roblem</a:t>
            </a:r>
            <a:endParaRPr lang="en-US" dirty="0"/>
          </a:p>
        </p:txBody>
      </p:sp>
      <p:pic>
        <p:nvPicPr>
          <p:cNvPr id="4" name="Content Placeholder 3"/>
          <p:cNvPicPr>
            <a:picLocks noGrp="1" noChangeAspect="1"/>
          </p:cNvPicPr>
          <p:nvPr>
            <p:ph idx="1"/>
          </p:nvPr>
        </p:nvPicPr>
        <p:blipFill>
          <a:blip r:embed="rId3"/>
          <a:srcRect t="17543" b="17543"/>
          <a:stretch>
            <a:fillRect/>
          </a:stretch>
        </p:blipFill>
        <p:spPr>
          <a:xfrm>
            <a:off x="2302903" y="2066157"/>
            <a:ext cx="4339802" cy="2386724"/>
          </a:xfrm>
          <a:prstGeom prst="rect">
            <a:avLst/>
          </a:prstGeom>
        </p:spPr>
      </p:pic>
      <p:sp>
        <p:nvSpPr>
          <p:cNvPr id="5" name="TextBox 4"/>
          <p:cNvSpPr txBox="1"/>
          <p:nvPr/>
        </p:nvSpPr>
        <p:spPr>
          <a:xfrm>
            <a:off x="493406" y="5609741"/>
            <a:ext cx="3718819" cy="523220"/>
          </a:xfrm>
          <a:prstGeom prst="rect">
            <a:avLst/>
          </a:prstGeom>
          <a:noFill/>
        </p:spPr>
        <p:txBody>
          <a:bodyPr wrap="square" rtlCol="0">
            <a:spAutoFit/>
          </a:bodyPr>
          <a:lstStyle/>
          <a:p>
            <a:r>
              <a:rPr lang="en-US" sz="2800" dirty="0" smtClean="0"/>
              <a:t>How best to change </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4200775747"/>
              </p:ext>
            </p:extLst>
          </p:nvPr>
        </p:nvGraphicFramePr>
        <p:xfrm>
          <a:off x="4125346" y="5492723"/>
          <a:ext cx="2005680" cy="746300"/>
        </p:xfrm>
        <a:graphic>
          <a:graphicData uri="http://schemas.openxmlformats.org/presentationml/2006/ole">
            <mc:AlternateContent xmlns:mc="http://schemas.openxmlformats.org/markup-compatibility/2006">
              <mc:Choice xmlns:v="urn:schemas-microsoft-com:vml" Requires="v">
                <p:oleObj spid="_x0000_s65543" name="Equation" r:id="rId4" imgW="546100" imgH="203200" progId="Equation.3">
                  <p:embed/>
                </p:oleObj>
              </mc:Choice>
              <mc:Fallback>
                <p:oleObj name="Equation" r:id="rId4" imgW="546100" imgH="203200" progId="Equation.3">
                  <p:embed/>
                  <p:pic>
                    <p:nvPicPr>
                      <p:cNvPr id="0" name=""/>
                      <p:cNvPicPr/>
                      <p:nvPr/>
                    </p:nvPicPr>
                    <p:blipFill>
                      <a:blip r:embed="rId5"/>
                      <a:stretch>
                        <a:fillRect/>
                      </a:stretch>
                    </p:blipFill>
                    <p:spPr>
                      <a:xfrm>
                        <a:off x="4125346" y="5492723"/>
                        <a:ext cx="2005680" cy="746300"/>
                      </a:xfrm>
                      <a:prstGeom prst="rect">
                        <a:avLst/>
                      </a:prstGeom>
                    </p:spPr>
                  </p:pic>
                </p:oleObj>
              </mc:Fallback>
            </mc:AlternateContent>
          </a:graphicData>
        </a:graphic>
      </p:graphicFrame>
      <p:sp>
        <p:nvSpPr>
          <p:cNvPr id="7" name="TextBox 6"/>
          <p:cNvSpPr txBox="1"/>
          <p:nvPr/>
        </p:nvSpPr>
        <p:spPr>
          <a:xfrm>
            <a:off x="6505649" y="5427013"/>
            <a:ext cx="539091" cy="707886"/>
          </a:xfrm>
          <a:prstGeom prst="rect">
            <a:avLst/>
          </a:prstGeom>
          <a:noFill/>
        </p:spPr>
        <p:txBody>
          <a:bodyPr wrap="square" rtlCol="0">
            <a:spAutoFit/>
          </a:bodyPr>
          <a:lstStyle/>
          <a:p>
            <a:r>
              <a:rPr lang="en-US" sz="4000" dirty="0" smtClean="0"/>
              <a:t>?</a:t>
            </a:r>
            <a:endParaRPr lang="en-US" sz="4000" dirty="0"/>
          </a:p>
        </p:txBody>
      </p:sp>
    </p:spTree>
    <p:extLst>
      <p:ext uri="{BB962C8B-B14F-4D97-AF65-F5344CB8AC3E}">
        <p14:creationId xmlns:p14="http://schemas.microsoft.com/office/powerpoint/2010/main" val="3824845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85863" y="-76200"/>
            <a:ext cx="5865812" cy="1371600"/>
          </a:xfrm>
        </p:spPr>
        <p:txBody>
          <a:bodyPr/>
          <a:lstStyle/>
          <a:p>
            <a:r>
              <a:rPr lang="en-US" dirty="0"/>
              <a:t>Best </a:t>
            </a:r>
            <a:r>
              <a:rPr lang="en-US" dirty="0" smtClean="0"/>
              <a:t>Control</a:t>
            </a:r>
            <a:endParaRPr lang="en-US" dirty="0"/>
          </a:p>
        </p:txBody>
      </p:sp>
      <p:grpSp>
        <p:nvGrpSpPr>
          <p:cNvPr id="40963" name="Group 3"/>
          <p:cNvGrpSpPr>
            <a:grpSpLocks/>
          </p:cNvGrpSpPr>
          <p:nvPr/>
        </p:nvGrpSpPr>
        <p:grpSpPr bwMode="auto">
          <a:xfrm>
            <a:off x="660400" y="3833813"/>
            <a:ext cx="7407275" cy="2886075"/>
            <a:chOff x="182" y="2307"/>
            <a:chExt cx="4666" cy="1818"/>
          </a:xfrm>
        </p:grpSpPr>
        <p:sp>
          <p:nvSpPr>
            <p:cNvPr id="40964" name="Line 4"/>
            <p:cNvSpPr>
              <a:spLocks noChangeShapeType="1"/>
            </p:cNvSpPr>
            <p:nvPr/>
          </p:nvSpPr>
          <p:spPr bwMode="auto">
            <a:xfrm>
              <a:off x="464" y="2331"/>
              <a:ext cx="0" cy="1413"/>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5" name="Line 5"/>
            <p:cNvSpPr>
              <a:spLocks noChangeShapeType="1"/>
            </p:cNvSpPr>
            <p:nvPr/>
          </p:nvSpPr>
          <p:spPr bwMode="auto">
            <a:xfrm>
              <a:off x="684" y="3744"/>
              <a:ext cx="3907" cy="0"/>
            </a:xfrm>
            <a:prstGeom prst="line">
              <a:avLst/>
            </a:prstGeom>
            <a:noFill/>
            <a:ln w="127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6" name="Line 6"/>
            <p:cNvSpPr>
              <a:spLocks noChangeShapeType="1"/>
            </p:cNvSpPr>
            <p:nvPr/>
          </p:nvSpPr>
          <p:spPr bwMode="auto">
            <a:xfrm>
              <a:off x="816" y="3696"/>
              <a:ext cx="0" cy="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7" name="Line 7"/>
            <p:cNvSpPr>
              <a:spLocks noChangeShapeType="1"/>
            </p:cNvSpPr>
            <p:nvPr/>
          </p:nvSpPr>
          <p:spPr bwMode="auto">
            <a:xfrm>
              <a:off x="3696" y="3696"/>
              <a:ext cx="0" cy="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8" name="Rectangle 8"/>
            <p:cNvSpPr>
              <a:spLocks/>
            </p:cNvSpPr>
            <p:nvPr/>
          </p:nvSpPr>
          <p:spPr bwMode="auto">
            <a:xfrm>
              <a:off x="684" y="3792"/>
              <a:ext cx="283"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solidFill>
                    <a:srgbClr val="000000"/>
                  </a:solidFill>
                  <a:ea typeface="ヒラギノ角ゴ ProN W3" charset="0"/>
                  <a:cs typeface="ヒラギノ角ゴ ProN W3" charset="0"/>
                  <a:sym typeface="Symbol" charset="0"/>
                </a:rPr>
                <a:t></a:t>
              </a:r>
              <a:r>
                <a:rPr lang="en-US" baseline="-25000">
                  <a:solidFill>
                    <a:srgbClr val="000000"/>
                  </a:solidFill>
                  <a:ea typeface="ヒラギノ角ゴ ProN W3" charset="0"/>
                  <a:cs typeface="ヒラギノ角ゴ ProN W3" charset="0"/>
                </a:rPr>
                <a:t>f</a:t>
              </a:r>
              <a:endParaRPr lang="en-US">
                <a:solidFill>
                  <a:srgbClr val="000000"/>
                </a:solidFill>
                <a:ea typeface="ヒラギノ角ゴ ProN W3" charset="0"/>
                <a:cs typeface="ヒラギノ角ゴ ProN W3" charset="0"/>
                <a:sym typeface="Arial" charset="0"/>
              </a:endParaRPr>
            </a:p>
          </p:txBody>
        </p:sp>
        <p:sp>
          <p:nvSpPr>
            <p:cNvPr id="40969" name="Rectangle 9"/>
            <p:cNvSpPr>
              <a:spLocks/>
            </p:cNvSpPr>
            <p:nvPr/>
          </p:nvSpPr>
          <p:spPr bwMode="auto">
            <a:xfrm>
              <a:off x="3564" y="3792"/>
              <a:ext cx="276"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solidFill>
                    <a:srgbClr val="000000"/>
                  </a:solidFill>
                  <a:ea typeface="ヒラギノ角ゴ ProN W3" charset="0"/>
                  <a:cs typeface="ヒラギノ角ゴ ProN W3" charset="0"/>
                  <a:sym typeface="Symbol" charset="0"/>
                </a:rPr>
                <a:t></a:t>
              </a:r>
              <a:r>
                <a:rPr lang="en-US" baseline="-25000">
                  <a:solidFill>
                    <a:srgbClr val="000000"/>
                  </a:solidFill>
                  <a:ea typeface="ヒラギノ角ゴ ProN W3" charset="0"/>
                  <a:cs typeface="ヒラギノ角ゴ ProN W3" charset="0"/>
                </a:rPr>
                <a:t>i</a:t>
              </a:r>
              <a:endParaRPr lang="en-US">
                <a:solidFill>
                  <a:srgbClr val="000000"/>
                </a:solidFill>
                <a:ea typeface="ヒラギノ角ゴ ProN W3" charset="0"/>
                <a:cs typeface="ヒラギノ角ゴ ProN W3" charset="0"/>
                <a:sym typeface="Arial" charset="0"/>
              </a:endParaRPr>
            </a:p>
          </p:txBody>
        </p:sp>
        <p:sp>
          <p:nvSpPr>
            <p:cNvPr id="40970" name="Rectangle 10"/>
            <p:cNvSpPr>
              <a:spLocks/>
            </p:cNvSpPr>
            <p:nvPr/>
          </p:nvSpPr>
          <p:spPr bwMode="auto">
            <a:xfrm>
              <a:off x="4600" y="3837"/>
              <a:ext cx="248"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solidFill>
                    <a:srgbClr val="000000"/>
                  </a:solidFill>
                  <a:ea typeface="ヒラギノ角ゴ ProN W3" charset="0"/>
                  <a:cs typeface="ヒラギノ角ゴ ProN W3" charset="0"/>
                  <a:sym typeface="Symbol" charset="0"/>
                </a:rPr>
                <a:t></a:t>
              </a:r>
              <a:endParaRPr lang="en-US">
                <a:solidFill>
                  <a:srgbClr val="000000"/>
                </a:solidFill>
                <a:ea typeface="ヒラギノ角ゴ ProN W3" charset="0"/>
                <a:cs typeface="ヒラギノ角ゴ ProN W3" charset="0"/>
                <a:sym typeface="Arial" charset="0"/>
              </a:endParaRPr>
            </a:p>
          </p:txBody>
        </p:sp>
        <p:sp>
          <p:nvSpPr>
            <p:cNvPr id="40971" name="Oval 11"/>
            <p:cNvSpPr>
              <a:spLocks/>
            </p:cNvSpPr>
            <p:nvPr/>
          </p:nvSpPr>
          <p:spPr bwMode="auto">
            <a:xfrm>
              <a:off x="3684" y="2448"/>
              <a:ext cx="48" cy="48"/>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2" name="Line 12"/>
            <p:cNvSpPr>
              <a:spLocks noChangeShapeType="1"/>
            </p:cNvSpPr>
            <p:nvPr/>
          </p:nvSpPr>
          <p:spPr bwMode="auto">
            <a:xfrm>
              <a:off x="816" y="2463"/>
              <a:ext cx="28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3" name="Line 13"/>
            <p:cNvSpPr>
              <a:spLocks noChangeShapeType="1"/>
            </p:cNvSpPr>
            <p:nvPr/>
          </p:nvSpPr>
          <p:spPr bwMode="auto">
            <a:xfrm>
              <a:off x="816" y="2463"/>
              <a:ext cx="0" cy="34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4" name="Line 14"/>
            <p:cNvSpPr>
              <a:spLocks noChangeShapeType="1"/>
            </p:cNvSpPr>
            <p:nvPr/>
          </p:nvSpPr>
          <p:spPr bwMode="auto">
            <a:xfrm>
              <a:off x="816" y="2809"/>
              <a:ext cx="28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5" name="Line 15"/>
            <p:cNvSpPr>
              <a:spLocks noChangeShapeType="1"/>
            </p:cNvSpPr>
            <p:nvPr/>
          </p:nvSpPr>
          <p:spPr bwMode="auto">
            <a:xfrm>
              <a:off x="3702" y="2809"/>
              <a:ext cx="0" cy="35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6" name="Line 16"/>
            <p:cNvSpPr>
              <a:spLocks noChangeShapeType="1"/>
            </p:cNvSpPr>
            <p:nvPr/>
          </p:nvSpPr>
          <p:spPr bwMode="auto">
            <a:xfrm flipH="1">
              <a:off x="816" y="3163"/>
              <a:ext cx="288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7" name="Oval 17"/>
            <p:cNvSpPr>
              <a:spLocks/>
            </p:cNvSpPr>
            <p:nvPr/>
          </p:nvSpPr>
          <p:spPr bwMode="auto">
            <a:xfrm>
              <a:off x="804" y="3132"/>
              <a:ext cx="48" cy="48"/>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8" name="Line 18"/>
            <p:cNvSpPr>
              <a:spLocks noChangeShapeType="1"/>
            </p:cNvSpPr>
            <p:nvPr/>
          </p:nvSpPr>
          <p:spPr bwMode="auto">
            <a:xfrm flipH="1">
              <a:off x="419" y="2463"/>
              <a:ext cx="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79" name="Line 19"/>
            <p:cNvSpPr>
              <a:spLocks noChangeShapeType="1"/>
            </p:cNvSpPr>
            <p:nvPr/>
          </p:nvSpPr>
          <p:spPr bwMode="auto">
            <a:xfrm flipH="1">
              <a:off x="416" y="2802"/>
              <a:ext cx="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0" name="Line 20"/>
            <p:cNvSpPr>
              <a:spLocks noChangeShapeType="1"/>
            </p:cNvSpPr>
            <p:nvPr/>
          </p:nvSpPr>
          <p:spPr bwMode="auto">
            <a:xfrm flipH="1">
              <a:off x="413" y="3141"/>
              <a:ext cx="9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1" name="Rectangle 21"/>
            <p:cNvSpPr>
              <a:spLocks/>
            </p:cNvSpPr>
            <p:nvPr/>
          </p:nvSpPr>
          <p:spPr bwMode="auto">
            <a:xfrm>
              <a:off x="206" y="2307"/>
              <a:ext cx="241"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1" dirty="0">
                  <a:solidFill>
                    <a:srgbClr val="000000"/>
                  </a:solidFill>
                  <a:ea typeface="ヒラギノ角ゴ ProN W3" charset="0"/>
                  <a:cs typeface="ヒラギノ角ゴ ProN W3" charset="0"/>
                  <a:sym typeface="Arial" charset="0"/>
                </a:rPr>
                <a:t>t</a:t>
              </a:r>
              <a:r>
                <a:rPr lang="en-US" i="1" baseline="-25000" dirty="0">
                  <a:solidFill>
                    <a:srgbClr val="000000"/>
                  </a:solidFill>
                  <a:ea typeface="ヒラギノ角ゴ ProN W3" charset="0"/>
                  <a:cs typeface="ヒラギノ角ゴ ProN W3" charset="0"/>
                </a:rPr>
                <a:t>1</a:t>
              </a:r>
              <a:endParaRPr lang="en-US" dirty="0">
                <a:solidFill>
                  <a:srgbClr val="000000"/>
                </a:solidFill>
                <a:ea typeface="ヒラギノ角ゴ ProN W3" charset="0"/>
                <a:cs typeface="ヒラギノ角ゴ ProN W3" charset="0"/>
                <a:sym typeface="Arial" charset="0"/>
              </a:endParaRPr>
            </a:p>
          </p:txBody>
        </p:sp>
        <p:sp>
          <p:nvSpPr>
            <p:cNvPr id="40982" name="Rectangle 22"/>
            <p:cNvSpPr>
              <a:spLocks/>
            </p:cNvSpPr>
            <p:nvPr/>
          </p:nvSpPr>
          <p:spPr bwMode="auto">
            <a:xfrm>
              <a:off x="194" y="2655"/>
              <a:ext cx="241"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1">
                  <a:solidFill>
                    <a:srgbClr val="000000"/>
                  </a:solidFill>
                  <a:ea typeface="ヒラギノ角ゴ ProN W3" charset="0"/>
                  <a:cs typeface="ヒラギノ角ゴ ProN W3" charset="0"/>
                  <a:sym typeface="Arial" charset="0"/>
                </a:rPr>
                <a:t>t</a:t>
              </a:r>
              <a:r>
                <a:rPr lang="en-US" i="1" baseline="-25000">
                  <a:solidFill>
                    <a:srgbClr val="000000"/>
                  </a:solidFill>
                  <a:ea typeface="ヒラギノ角ゴ ProN W3" charset="0"/>
                  <a:cs typeface="ヒラギノ角ゴ ProN W3" charset="0"/>
                </a:rPr>
                <a:t>2</a:t>
              </a:r>
              <a:endParaRPr lang="en-US">
                <a:solidFill>
                  <a:srgbClr val="000000"/>
                </a:solidFill>
                <a:ea typeface="ヒラギノ角ゴ ProN W3" charset="0"/>
                <a:cs typeface="ヒラギノ角ゴ ProN W3" charset="0"/>
                <a:sym typeface="Arial" charset="0"/>
              </a:endParaRPr>
            </a:p>
          </p:txBody>
        </p:sp>
        <p:sp>
          <p:nvSpPr>
            <p:cNvPr id="40983" name="Rectangle 23"/>
            <p:cNvSpPr>
              <a:spLocks/>
            </p:cNvSpPr>
            <p:nvPr/>
          </p:nvSpPr>
          <p:spPr bwMode="auto">
            <a:xfrm>
              <a:off x="182" y="3003"/>
              <a:ext cx="241"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1">
                  <a:solidFill>
                    <a:srgbClr val="000000"/>
                  </a:solidFill>
                  <a:ea typeface="ヒラギノ角ゴ ProN W3" charset="0"/>
                  <a:cs typeface="ヒラギノ角ゴ ProN W3" charset="0"/>
                  <a:sym typeface="Arial" charset="0"/>
                </a:rPr>
                <a:t>t</a:t>
              </a:r>
              <a:r>
                <a:rPr lang="en-US" i="1" baseline="-25000">
                  <a:solidFill>
                    <a:srgbClr val="000000"/>
                  </a:solidFill>
                  <a:ea typeface="ヒラギノ角ゴ ProN W3" charset="0"/>
                  <a:cs typeface="ヒラギノ角ゴ ProN W3" charset="0"/>
                </a:rPr>
                <a:t>3</a:t>
              </a:r>
              <a:endParaRPr lang="en-US">
                <a:solidFill>
                  <a:srgbClr val="000000"/>
                </a:solidFill>
                <a:ea typeface="ヒラギノ角ゴ ProN W3" charset="0"/>
                <a:cs typeface="ヒラギノ角ゴ ProN W3" charset="0"/>
                <a:sym typeface="Arial" charset="0"/>
              </a:endParaRPr>
            </a:p>
          </p:txBody>
        </p:sp>
      </p:grpSp>
      <p:pic>
        <p:nvPicPr>
          <p:cNvPr id="40984" name="Picture 24" descr="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1395413"/>
            <a:ext cx="2498725" cy="500062"/>
          </a:xfrm>
          <a:prstGeom prst="rect">
            <a:avLst/>
          </a:prstGeom>
          <a:noFill/>
          <a:extLst>
            <a:ext uri="{909E8E84-426E-40dd-AFC4-6F175D3DCCD1}">
              <a14:hiddenFill xmlns:a14="http://schemas.microsoft.com/office/drawing/2010/main">
                <a:solidFill>
                  <a:srgbClr val="FFFFFF"/>
                </a:solidFill>
              </a14:hiddenFill>
            </a:ext>
          </a:extLst>
        </p:spPr>
      </p:pic>
      <p:pic>
        <p:nvPicPr>
          <p:cNvPr id="40985" name="Picture 25" descr="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1212850"/>
            <a:ext cx="1971675" cy="898525"/>
          </a:xfrm>
          <a:prstGeom prst="rect">
            <a:avLst/>
          </a:prstGeom>
          <a:noFill/>
          <a:extLst>
            <a:ext uri="{909E8E84-426E-40dd-AFC4-6F175D3DCCD1}">
              <a14:hiddenFill xmlns:a14="http://schemas.microsoft.com/office/drawing/2010/main">
                <a:solidFill>
                  <a:srgbClr val="FFFFFF"/>
                </a:solidFill>
              </a14:hiddenFill>
            </a:ext>
          </a:extLst>
        </p:spPr>
      </p:pic>
      <p:pic>
        <p:nvPicPr>
          <p:cNvPr id="40987" name="Picture 27" descr="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0" y="1212850"/>
            <a:ext cx="1697038" cy="898525"/>
          </a:xfrm>
          <a:prstGeom prst="rect">
            <a:avLst/>
          </a:prstGeom>
          <a:noFill/>
          <a:extLst>
            <a:ext uri="{909E8E84-426E-40dd-AFC4-6F175D3DCCD1}">
              <a14:hiddenFill xmlns:a14="http://schemas.microsoft.com/office/drawing/2010/main">
                <a:solidFill>
                  <a:srgbClr val="FFFFFF"/>
                </a:solidFill>
              </a14:hiddenFill>
            </a:ext>
          </a:extLst>
        </p:spPr>
      </p:pic>
      <p:pic>
        <p:nvPicPr>
          <p:cNvPr id="40988" name="Picture 28" descr="Picture 53"/>
          <p:cNvPicPr>
            <a:picLocks noChangeAspect="1" noChangeArrowheads="1"/>
          </p:cNvPicPr>
          <p:nvPr/>
        </p:nvPicPr>
        <p:blipFill>
          <a:blip r:embed="rId6">
            <a:extLst>
              <a:ext uri="{28A0092B-C50C-407E-A947-70E740481C1C}">
                <a14:useLocalDpi xmlns:a14="http://schemas.microsoft.com/office/drawing/2010/main" val="0"/>
              </a:ext>
            </a:extLst>
          </a:blip>
          <a:srcRect l="15077" t="35205"/>
          <a:stretch>
            <a:fillRect/>
          </a:stretch>
        </p:blipFill>
        <p:spPr bwMode="auto">
          <a:xfrm>
            <a:off x="381000" y="2057400"/>
            <a:ext cx="6005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9" name="Rectangle 29"/>
          <p:cNvSpPr>
            <a:spLocks noChangeArrowheads="1"/>
          </p:cNvSpPr>
          <p:nvPr/>
        </p:nvSpPr>
        <p:spPr bwMode="auto">
          <a:xfrm>
            <a:off x="4876800" y="25146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Total time on the order of one oscillation !!!</a:t>
            </a:r>
          </a:p>
        </p:txBody>
      </p:sp>
    </p:spTree>
    <p:extLst>
      <p:ext uri="{BB962C8B-B14F-4D97-AF65-F5344CB8AC3E}">
        <p14:creationId xmlns:p14="http://schemas.microsoft.com/office/powerpoint/2010/main" val="40211160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Control</a:t>
            </a:r>
            <a:endParaRPr lang="en-US" dirty="0"/>
          </a:p>
        </p:txBody>
      </p:sp>
      <p:pic>
        <p:nvPicPr>
          <p:cNvPr id="6" name="MicroCanonicalMovie.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13992" y="0"/>
            <a:ext cx="5147682" cy="7079616"/>
          </a:xfrm>
        </p:spPr>
      </p:pic>
      <p:sp>
        <p:nvSpPr>
          <p:cNvPr id="7" name="TextBox 6"/>
          <p:cNvSpPr txBox="1"/>
          <p:nvPr/>
        </p:nvSpPr>
        <p:spPr>
          <a:xfrm>
            <a:off x="6931508" y="2575943"/>
            <a:ext cx="1949766" cy="646331"/>
          </a:xfrm>
          <a:prstGeom prst="rect">
            <a:avLst/>
          </a:prstGeom>
          <a:noFill/>
        </p:spPr>
        <p:txBody>
          <a:bodyPr wrap="square" rtlCol="0">
            <a:spAutoFit/>
          </a:bodyPr>
          <a:lstStyle/>
          <a:p>
            <a:pPr algn="ctr"/>
            <a:r>
              <a:rPr lang="en-US" dirty="0" err="1" smtClean="0"/>
              <a:t>Microcanonical</a:t>
            </a:r>
            <a:r>
              <a:rPr lang="en-US" dirty="0" smtClean="0"/>
              <a:t> Ensemble</a:t>
            </a:r>
            <a:endParaRPr lang="en-US" dirty="0"/>
          </a:p>
        </p:txBody>
      </p:sp>
    </p:spTree>
    <p:extLst>
      <p:ext uri="{BB962C8B-B14F-4D97-AF65-F5344CB8AC3E}">
        <p14:creationId xmlns:p14="http://schemas.microsoft.com/office/powerpoint/2010/main" val="3152854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ph type="title"/>
          </p:nvPr>
        </p:nvSpPr>
        <p:spPr>
          <a:xfrm>
            <a:off x="1143000" y="228600"/>
            <a:ext cx="6324600" cy="838200"/>
          </a:xfrm>
        </p:spPr>
        <p:txBody>
          <a:bodyPr/>
          <a:lstStyle/>
          <a:p>
            <a:r>
              <a:rPr lang="en-US" dirty="0" smtClean="0"/>
              <a:t>Minimum Time</a:t>
            </a:r>
            <a:endParaRPr lang="en-US" dirty="0"/>
          </a:p>
        </p:txBody>
      </p:sp>
      <p:pic>
        <p:nvPicPr>
          <p:cNvPr id="757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9363"/>
            <a:ext cx="6489700" cy="4338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57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547100" cy="15525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783" name="Rectangle 7"/>
          <p:cNvSpPr>
            <a:spLocks/>
          </p:cNvSpPr>
          <p:nvPr/>
        </p:nvSpPr>
        <p:spPr bwMode="auto">
          <a:xfrm>
            <a:off x="2770188" y="5945188"/>
            <a:ext cx="506412"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ym typeface="Symbol" charset="0"/>
              </a:rPr>
              <a:t></a:t>
            </a:r>
            <a:r>
              <a:rPr lang="en-US" baseline="-25000"/>
              <a:t>1</a:t>
            </a:r>
            <a:endParaRPr lang="en-US"/>
          </a:p>
        </p:txBody>
      </p:sp>
      <p:sp>
        <p:nvSpPr>
          <p:cNvPr id="75784" name="Rectangle 8"/>
          <p:cNvSpPr>
            <a:spLocks/>
          </p:cNvSpPr>
          <p:nvPr/>
        </p:nvSpPr>
        <p:spPr bwMode="auto">
          <a:xfrm>
            <a:off x="6503988" y="5410200"/>
            <a:ext cx="506412"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ym typeface="Symbol" charset="0"/>
              </a:rPr>
              <a:t></a:t>
            </a:r>
            <a:r>
              <a:rPr lang="en-US" baseline="-25000"/>
              <a:t>2</a:t>
            </a:r>
            <a:endParaRPr lang="en-US"/>
          </a:p>
        </p:txBody>
      </p:sp>
      <p:sp>
        <p:nvSpPr>
          <p:cNvPr id="75785" name="Rectangle 9"/>
          <p:cNvSpPr>
            <a:spLocks/>
          </p:cNvSpPr>
          <p:nvPr/>
        </p:nvSpPr>
        <p:spPr bwMode="auto">
          <a:xfrm>
            <a:off x="1435100" y="4648200"/>
            <a:ext cx="31750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ym typeface="Symbol" charset="0"/>
              </a:rPr>
              <a:t></a:t>
            </a:r>
            <a:endParaRPr lang="en-US"/>
          </a:p>
        </p:txBody>
      </p:sp>
    </p:spTree>
    <p:extLst>
      <p:ext uri="{BB962C8B-B14F-4D97-AF65-F5344CB8AC3E}">
        <p14:creationId xmlns:p14="http://schemas.microsoft.com/office/powerpoint/2010/main" val="1061721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09600" y="609600"/>
            <a:ext cx="7772400" cy="1143000"/>
          </a:xfrm>
        </p:spPr>
        <p:txBody>
          <a:bodyPr/>
          <a:lstStyle/>
          <a:p>
            <a:r>
              <a:rPr lang="en-US"/>
              <a:t>Definition</a:t>
            </a:r>
          </a:p>
        </p:txBody>
      </p:sp>
      <p:sp>
        <p:nvSpPr>
          <p:cNvPr id="8195" name="Rectangle 3"/>
          <p:cNvSpPr>
            <a:spLocks noGrp="1" noChangeArrowheads="1"/>
          </p:cNvSpPr>
          <p:nvPr>
            <p:ph type="subTitle" idx="1"/>
          </p:nvPr>
        </p:nvSpPr>
        <p:spPr>
          <a:xfrm>
            <a:off x="762000" y="1981200"/>
            <a:ext cx="7772400" cy="3581400"/>
          </a:xfrm>
        </p:spPr>
        <p:txBody>
          <a:bodyPr/>
          <a:lstStyle/>
          <a:p>
            <a:pPr algn="l"/>
            <a:r>
              <a:rPr lang="en-US" sz="4000" dirty="0"/>
              <a:t>A </a:t>
            </a:r>
            <a:r>
              <a:rPr lang="en-US" sz="4000" dirty="0">
                <a:solidFill>
                  <a:schemeClr val="accent2"/>
                </a:solidFill>
              </a:rPr>
              <a:t>prelude process</a:t>
            </a:r>
            <a:r>
              <a:rPr lang="en-US" sz="4000" dirty="0"/>
              <a:t> is a </a:t>
            </a:r>
            <a:r>
              <a:rPr lang="en-US" sz="4000" dirty="0">
                <a:solidFill>
                  <a:srgbClr val="BF0914"/>
                </a:solidFill>
              </a:rPr>
              <a:t>reversible</a:t>
            </a:r>
            <a:r>
              <a:rPr lang="en-US" sz="4000" dirty="0"/>
              <a:t> process performed as a prelude to a thermal process. </a:t>
            </a:r>
            <a:r>
              <a:rPr lang="en-US" sz="4000" dirty="0">
                <a:latin typeface="ヒラギノ角ゴ ProN W3" charset="0"/>
              </a:rPr>
              <a:t/>
            </a:r>
            <a:endParaRPr lang="en-US" sz="4000" dirty="0"/>
          </a:p>
        </p:txBody>
      </p:sp>
      <p:pic>
        <p:nvPicPr>
          <p:cNvPr id="8196" name="Picture 4" descr="BS110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624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8613" y="4704673"/>
            <a:ext cx="3747486" cy="1384995"/>
          </a:xfrm>
          <a:prstGeom prst="rect">
            <a:avLst/>
          </a:prstGeom>
          <a:noFill/>
        </p:spPr>
        <p:txBody>
          <a:bodyPr wrap="square" rtlCol="0">
            <a:spAutoFit/>
          </a:bodyPr>
          <a:lstStyle/>
          <a:p>
            <a:r>
              <a:rPr lang="en-US" sz="2800" dirty="0" smtClean="0"/>
              <a:t>Gives a view of the second law from classical mechanics.</a:t>
            </a:r>
            <a:endParaRPr lang="en-US" sz="2800" dirty="0"/>
          </a:p>
        </p:txBody>
      </p:sp>
    </p:spTree>
    <p:extLst>
      <p:ext uri="{BB962C8B-B14F-4D97-AF65-F5344CB8AC3E}">
        <p14:creationId xmlns:p14="http://schemas.microsoft.com/office/powerpoint/2010/main" val="1645076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119063"/>
            <a:ext cx="7772400" cy="1143000"/>
          </a:xfrm>
        </p:spPr>
        <p:txBody>
          <a:bodyPr/>
          <a:lstStyle/>
          <a:p>
            <a:r>
              <a:rPr lang="en-US"/>
              <a:t>The Magic</a:t>
            </a:r>
          </a:p>
        </p:txBody>
      </p:sp>
      <p:sp>
        <p:nvSpPr>
          <p:cNvPr id="45059" name="Rectangle 3"/>
          <p:cNvSpPr>
            <a:spLocks noGrp="1" noChangeArrowheads="1"/>
          </p:cNvSpPr>
          <p:nvPr>
            <p:ph type="body" idx="1"/>
          </p:nvPr>
        </p:nvSpPr>
        <p:spPr>
          <a:xfrm>
            <a:off x="838200" y="1524000"/>
            <a:ext cx="7772400" cy="4357688"/>
          </a:xfrm>
        </p:spPr>
        <p:txBody>
          <a:bodyPr>
            <a:normAutofit/>
          </a:bodyPr>
          <a:lstStyle/>
          <a:p>
            <a:pPr>
              <a:lnSpc>
                <a:spcPct val="90000"/>
              </a:lnSpc>
            </a:pPr>
            <a:r>
              <a:rPr lang="en-US" sz="2800" dirty="0"/>
              <a:t>Fast(</a:t>
            </a:r>
            <a:r>
              <a:rPr lang="en-US" sz="2800" dirty="0" err="1"/>
              <a:t>est</a:t>
            </a:r>
            <a:r>
              <a:rPr lang="en-US" sz="2800" dirty="0"/>
              <a:t>) adiabatic switching</a:t>
            </a:r>
            <a:r>
              <a:rPr lang="en-US" sz="2800" dirty="0" smtClean="0"/>
              <a:t>.</a:t>
            </a:r>
            <a:endParaRPr lang="en-US" sz="2800" dirty="0"/>
          </a:p>
          <a:p>
            <a:pPr>
              <a:lnSpc>
                <a:spcPct val="90000"/>
              </a:lnSpc>
            </a:pPr>
            <a:r>
              <a:rPr lang="en-US" sz="2800" dirty="0"/>
              <a:t>Can only extract the full maximum work available from the change if </a:t>
            </a:r>
          </a:p>
          <a:p>
            <a:pPr algn="ctr">
              <a:lnSpc>
                <a:spcPct val="90000"/>
              </a:lnSpc>
              <a:buFontTx/>
              <a:buNone/>
            </a:pPr>
            <a:r>
              <a:rPr lang="en-US" sz="2800" dirty="0">
                <a:solidFill>
                  <a:srgbClr val="DC1727"/>
                </a:solidFill>
              </a:rPr>
              <a:t>time &gt; min time</a:t>
            </a:r>
            <a:endParaRPr lang="en-US" sz="2800" dirty="0"/>
          </a:p>
          <a:p>
            <a:pPr>
              <a:lnSpc>
                <a:spcPct val="90000"/>
              </a:lnSpc>
              <a:buFontTx/>
              <a:buNone/>
            </a:pPr>
            <a:r>
              <a:rPr lang="en-US" sz="2800" dirty="0"/>
              <a:t>    else must create parasitic oscillations.</a:t>
            </a:r>
          </a:p>
          <a:p>
            <a:pPr>
              <a:lnSpc>
                <a:spcPct val="90000"/>
              </a:lnSpc>
              <a:buFontTx/>
              <a:buNone/>
            </a:pPr>
            <a:r>
              <a:rPr lang="en-US" sz="2800" dirty="0"/>
              <a:t>	-- </a:t>
            </a:r>
            <a:r>
              <a:rPr lang="en-US" sz="2400" dirty="0"/>
              <a:t>New type of </a:t>
            </a:r>
            <a:r>
              <a:rPr lang="en-US" sz="2400" dirty="0">
                <a:solidFill>
                  <a:srgbClr val="DC1727"/>
                </a:solidFill>
              </a:rPr>
              <a:t>finite-time Availability</a:t>
            </a:r>
            <a:endParaRPr lang="en-US" sz="2800" dirty="0"/>
          </a:p>
          <a:p>
            <a:pPr>
              <a:lnSpc>
                <a:spcPct val="90000"/>
              </a:lnSpc>
            </a:pPr>
            <a:r>
              <a:rPr lang="en-US" sz="2800" dirty="0"/>
              <a:t>Time limiting branch in a heat cycle to cool system toward T=0. </a:t>
            </a:r>
          </a:p>
          <a:p>
            <a:pPr lvl="1">
              <a:lnSpc>
                <a:spcPct val="90000"/>
              </a:lnSpc>
            </a:pPr>
            <a:r>
              <a:rPr lang="en-US" sz="2400" dirty="0"/>
              <a:t>Implies </a:t>
            </a:r>
          </a:p>
        </p:txBody>
      </p:sp>
      <p:pic>
        <p:nvPicPr>
          <p:cNvPr id="45060" name="Picture 4" descr="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5419725"/>
            <a:ext cx="2046288" cy="803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782264" y="466784"/>
            <a:ext cx="966037" cy="1115811"/>
          </a:xfrm>
          <a:prstGeom prst="rect">
            <a:avLst/>
          </a:prstGeom>
        </p:spPr>
      </p:pic>
    </p:spTree>
    <p:extLst>
      <p:ext uri="{BB962C8B-B14F-4D97-AF65-F5344CB8AC3E}">
        <p14:creationId xmlns:p14="http://schemas.microsoft.com/office/powerpoint/2010/main" val="1125325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85800" y="914400"/>
            <a:ext cx="7924800" cy="2743200"/>
          </a:xfrm>
        </p:spPr>
        <p:txBody>
          <a:bodyPr/>
          <a:lstStyle/>
          <a:p>
            <a:pPr algn="l"/>
            <a:r>
              <a:rPr lang="en-US" sz="1800"/>
              <a:t>"The Quantum Refrigerator: The quest for absolute zero", </a:t>
            </a:r>
          </a:p>
          <a:p>
            <a:pPr algn="l"/>
            <a:r>
              <a:rPr lang="en-US" sz="1800"/>
              <a:t>Y. Rezek, P. Salamon, K.H. Hoffmann, and R. Kosloff, </a:t>
            </a:r>
          </a:p>
          <a:p>
            <a:pPr algn="l"/>
            <a:r>
              <a:rPr lang="en-US" sz="1800" b="1"/>
              <a:t>Europhysics Letters</a:t>
            </a:r>
            <a:r>
              <a:rPr lang="en-US" sz="1800"/>
              <a:t>, 85, 30008 (2009)</a:t>
            </a:r>
          </a:p>
          <a:p>
            <a:pPr algn="l"/>
            <a:endParaRPr lang="en-US" sz="1800"/>
          </a:p>
          <a:p>
            <a:pPr algn="l"/>
            <a:r>
              <a:rPr lang="en-US" sz="1800"/>
              <a:t>"Maximum Work in Minimum Time from a Conservative Quantum System", </a:t>
            </a:r>
          </a:p>
          <a:p>
            <a:pPr algn="l"/>
            <a:r>
              <a:rPr lang="en-US" sz="1800"/>
              <a:t>P.Salamon, K.H. Hoffmann, Y. Rezek, and R. Kosloff, </a:t>
            </a:r>
          </a:p>
          <a:p>
            <a:pPr algn="l"/>
            <a:r>
              <a:rPr lang="en-US" sz="1800" b="1"/>
              <a:t>Phys. Chem. Chem. Phys.</a:t>
            </a:r>
            <a:r>
              <a:rPr lang="en-US" sz="1800"/>
              <a:t>, 11, 1027</a:t>
            </a:r>
            <a:r>
              <a:rPr lang="en-US" sz="1800">
                <a:latin typeface="Lucida Grande" charset="0"/>
              </a:rPr>
              <a:t>-</a:t>
            </a:r>
            <a:r>
              <a:rPr lang="en-US" sz="1800"/>
              <a:t>1032 (2009)</a:t>
            </a:r>
          </a:p>
        </p:txBody>
      </p:sp>
      <p:pic>
        <p:nvPicPr>
          <p:cNvPr id="20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19600"/>
            <a:ext cx="1463675" cy="1828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3" name="Picture 5" descr="Picture 30"/>
          <p:cNvPicPr>
            <a:picLocks noChangeAspect="1" noChangeArrowheads="1"/>
          </p:cNvPicPr>
          <p:nvPr/>
        </p:nvPicPr>
        <p:blipFill>
          <a:blip r:embed="rId4">
            <a:extLst>
              <a:ext uri="{28A0092B-C50C-407E-A947-70E740481C1C}">
                <a14:useLocalDpi xmlns:a14="http://schemas.microsoft.com/office/drawing/2010/main" val="0"/>
              </a:ext>
            </a:extLst>
          </a:blip>
          <a:srcRect l="45946" b="32465"/>
          <a:stretch>
            <a:fillRect/>
          </a:stretch>
        </p:blipFill>
        <p:spPr bwMode="auto">
          <a:xfrm>
            <a:off x="5257800" y="4038600"/>
            <a:ext cx="1524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962400"/>
            <a:ext cx="1335088"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189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even faster</a:t>
            </a:r>
            <a:endParaRPr lang="en-US" dirty="0"/>
          </a:p>
        </p:txBody>
      </p:sp>
      <p:sp>
        <p:nvSpPr>
          <p:cNvPr id="3" name="Content Placeholder 2"/>
          <p:cNvSpPr>
            <a:spLocks noGrp="1"/>
          </p:cNvSpPr>
          <p:nvPr>
            <p:ph idx="1"/>
          </p:nvPr>
        </p:nvSpPr>
        <p:spPr>
          <a:xfrm>
            <a:off x="448256" y="1358705"/>
            <a:ext cx="8229600" cy="4525963"/>
          </a:xfrm>
        </p:spPr>
        <p:txBody>
          <a:bodyPr/>
          <a:lstStyle/>
          <a:p>
            <a:r>
              <a:rPr lang="en-US" dirty="0" smtClean="0"/>
              <a:t>Turns out we stopped too soon</a:t>
            </a:r>
          </a:p>
          <a:p>
            <a:pPr lvl="1"/>
            <a:r>
              <a:rPr lang="en-US" sz="2400" dirty="0" smtClean="0"/>
              <a:t>Letting      become imaginary (               become negative) </a:t>
            </a:r>
          </a:p>
          <a:p>
            <a:pPr marL="457200" lvl="1" indent="0">
              <a:buNone/>
            </a:pPr>
            <a:r>
              <a:rPr lang="en-US" dirty="0" smtClean="0"/>
              <a:t>gives faster adiabatic processes!</a:t>
            </a:r>
            <a:endParaRPr lang="en-US" dirty="0"/>
          </a:p>
        </p:txBody>
      </p:sp>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4493" y="599265"/>
            <a:ext cx="1819507" cy="121641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descr="Picture 3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51" y="3010375"/>
            <a:ext cx="9144000" cy="2792202"/>
          </a:xfrm>
          <a:prstGeom prst="rect">
            <a:avLst/>
          </a:prstGeom>
        </p:spPr>
      </p:pic>
      <p:pic>
        <p:nvPicPr>
          <p:cNvPr id="6" name="Picture 5"/>
          <p:cNvPicPr>
            <a:picLocks noChangeAspect="1"/>
          </p:cNvPicPr>
          <p:nvPr/>
        </p:nvPicPr>
        <p:blipFill>
          <a:blip r:embed="rId6"/>
          <a:stretch>
            <a:fillRect/>
          </a:stretch>
        </p:blipFill>
        <p:spPr>
          <a:xfrm>
            <a:off x="447605" y="364169"/>
            <a:ext cx="1020903" cy="71803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176583939"/>
              </p:ext>
            </p:extLst>
          </p:nvPr>
        </p:nvGraphicFramePr>
        <p:xfrm>
          <a:off x="2206162" y="2044353"/>
          <a:ext cx="335984" cy="307985"/>
        </p:xfrm>
        <a:graphic>
          <a:graphicData uri="http://schemas.openxmlformats.org/presentationml/2006/ole">
            <mc:AlternateContent xmlns:mc="http://schemas.openxmlformats.org/markup-compatibility/2006">
              <mc:Choice xmlns:v="urn:schemas-microsoft-com:vml" Requires="v">
                <p:oleObj spid="_x0000_s67601" name="Equation" r:id="rId7" imgW="152400" imgH="139700" progId="Equation.3">
                  <p:embed/>
                </p:oleObj>
              </mc:Choice>
              <mc:Fallback>
                <p:oleObj name="Equation" r:id="rId7" imgW="152400" imgH="139700" progId="Equation.3">
                  <p:embed/>
                  <p:pic>
                    <p:nvPicPr>
                      <p:cNvPr id="0" name=""/>
                      <p:cNvPicPr/>
                      <p:nvPr/>
                    </p:nvPicPr>
                    <p:blipFill>
                      <a:blip r:embed="rId8"/>
                      <a:stretch>
                        <a:fillRect/>
                      </a:stretch>
                    </p:blipFill>
                    <p:spPr>
                      <a:xfrm>
                        <a:off x="2206162" y="2044353"/>
                        <a:ext cx="335984" cy="30798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8310448"/>
              </p:ext>
            </p:extLst>
          </p:nvPr>
        </p:nvGraphicFramePr>
        <p:xfrm>
          <a:off x="4969319" y="1860205"/>
          <a:ext cx="1053909" cy="510025"/>
        </p:xfrm>
        <a:graphic>
          <a:graphicData uri="http://schemas.openxmlformats.org/presentationml/2006/ole">
            <mc:AlternateContent xmlns:mc="http://schemas.openxmlformats.org/markup-compatibility/2006">
              <mc:Choice xmlns:v="urn:schemas-microsoft-com:vml" Requires="v">
                <p:oleObj spid="_x0000_s67602" name="Equation" r:id="rId9" imgW="419100" imgH="203200" progId="Equation.3">
                  <p:embed/>
                </p:oleObj>
              </mc:Choice>
              <mc:Fallback>
                <p:oleObj name="Equation" r:id="rId9" imgW="419100" imgH="203200" progId="Equation.3">
                  <p:embed/>
                  <p:pic>
                    <p:nvPicPr>
                      <p:cNvPr id="0" name=""/>
                      <p:cNvPicPr/>
                      <p:nvPr/>
                    </p:nvPicPr>
                    <p:blipFill>
                      <a:blip r:embed="rId10"/>
                      <a:stretch>
                        <a:fillRect/>
                      </a:stretch>
                    </p:blipFill>
                    <p:spPr>
                      <a:xfrm>
                        <a:off x="4969319" y="1860205"/>
                        <a:ext cx="1053909" cy="510025"/>
                      </a:xfrm>
                      <a:prstGeom prst="rect">
                        <a:avLst/>
                      </a:prstGeom>
                    </p:spPr>
                  </p:pic>
                </p:oleObj>
              </mc:Fallback>
            </mc:AlternateContent>
          </a:graphicData>
        </a:graphic>
      </p:graphicFrame>
      <p:sp>
        <p:nvSpPr>
          <p:cNvPr id="9" name="TextBox 8"/>
          <p:cNvSpPr txBox="1"/>
          <p:nvPr/>
        </p:nvSpPr>
        <p:spPr>
          <a:xfrm>
            <a:off x="196766" y="5867425"/>
            <a:ext cx="8729227" cy="646331"/>
          </a:xfrm>
          <a:prstGeom prst="rect">
            <a:avLst/>
          </a:prstGeom>
          <a:noFill/>
        </p:spPr>
        <p:txBody>
          <a:bodyPr wrap="square" rtlCol="0">
            <a:spAutoFit/>
          </a:bodyPr>
          <a:lstStyle/>
          <a:p>
            <a:r>
              <a:rPr lang="en-US" dirty="0" smtClean="0"/>
              <a:t>“The </a:t>
            </a:r>
            <a:r>
              <a:rPr lang="en-US" dirty="0"/>
              <a:t>cooling times achieved are shorter than those obtained using optimal-control bang-bang methods and real frequencies</a:t>
            </a:r>
            <a:r>
              <a:rPr lang="en-US" dirty="0" smtClean="0"/>
              <a:t>.”</a:t>
            </a:r>
            <a:endParaRPr lang="en-US" dirty="0"/>
          </a:p>
        </p:txBody>
      </p:sp>
    </p:spTree>
    <p:extLst>
      <p:ext uri="{BB962C8B-B14F-4D97-AF65-F5344CB8AC3E}">
        <p14:creationId xmlns:p14="http://schemas.microsoft.com/office/powerpoint/2010/main" val="3368830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82055" y="5659163"/>
            <a:ext cx="1020903" cy="718035"/>
          </a:xfrm>
          <a:prstGeom prst="rect">
            <a:avLst/>
          </a:prstGeom>
        </p:spPr>
      </p:pic>
      <p:sp>
        <p:nvSpPr>
          <p:cNvPr id="2" name="Title 1"/>
          <p:cNvSpPr>
            <a:spLocks noGrp="1"/>
          </p:cNvSpPr>
          <p:nvPr>
            <p:ph type="title"/>
          </p:nvPr>
        </p:nvSpPr>
        <p:spPr>
          <a:xfrm>
            <a:off x="457200" y="-8590"/>
            <a:ext cx="8229600" cy="1143000"/>
          </a:xfrm>
        </p:spPr>
        <p:txBody>
          <a:bodyPr/>
          <a:lstStyle/>
          <a:p>
            <a:r>
              <a:rPr lang="en-US" dirty="0" smtClean="0"/>
              <a:t>Recap Outline</a:t>
            </a:r>
            <a:endParaRPr lang="en-US" dirty="0"/>
          </a:p>
        </p:txBody>
      </p:sp>
      <p:sp>
        <p:nvSpPr>
          <p:cNvPr id="3" name="Content Placeholder 2"/>
          <p:cNvSpPr>
            <a:spLocks noGrp="1"/>
          </p:cNvSpPr>
          <p:nvPr>
            <p:ph idx="1"/>
          </p:nvPr>
        </p:nvSpPr>
        <p:spPr/>
        <p:txBody>
          <a:bodyPr>
            <a:normAutofit/>
          </a:bodyPr>
          <a:lstStyle/>
          <a:p>
            <a:r>
              <a:rPr lang="en-US" dirty="0" smtClean="0"/>
              <a:t>Thermodynamics</a:t>
            </a:r>
          </a:p>
          <a:p>
            <a:pPr lvl="1"/>
            <a:r>
              <a:rPr lang="en-US" dirty="0" smtClean="0"/>
              <a:t>Second Law</a:t>
            </a:r>
          </a:p>
          <a:p>
            <a:r>
              <a:rPr lang="en-US" dirty="0" smtClean="0"/>
              <a:t>Classical Mechanics</a:t>
            </a:r>
          </a:p>
          <a:p>
            <a:pPr lvl="1"/>
            <a:r>
              <a:rPr lang="en-US" dirty="0" smtClean="0"/>
              <a:t>Harmonic Oscillator</a:t>
            </a:r>
          </a:p>
          <a:p>
            <a:pPr lvl="1"/>
            <a:r>
              <a:rPr lang="en-US" dirty="0" smtClean="0"/>
              <a:t>Collection of harmonic oscillators</a:t>
            </a:r>
          </a:p>
          <a:p>
            <a:r>
              <a:rPr lang="en-US" dirty="0" smtClean="0"/>
              <a:t>Optimal Control</a:t>
            </a:r>
          </a:p>
          <a:p>
            <a:r>
              <a:rPr lang="en-US" dirty="0" smtClean="0"/>
              <a:t>The Surprising Finding</a:t>
            </a:r>
          </a:p>
          <a:p>
            <a:r>
              <a:rPr lang="en-US" dirty="0" smtClean="0"/>
              <a:t>One-upmanship</a:t>
            </a:r>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527" y="1600200"/>
            <a:ext cx="961368" cy="10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5"/>
          <a:stretch>
            <a:fillRect/>
          </a:stretch>
        </p:blipFill>
        <p:spPr>
          <a:xfrm>
            <a:off x="4918286" y="4998433"/>
            <a:ext cx="442243" cy="510808"/>
          </a:xfrm>
          <a:prstGeom prst="rect">
            <a:avLst/>
          </a:prstGeom>
        </p:spPr>
      </p:pic>
      <p:grpSp>
        <p:nvGrpSpPr>
          <p:cNvPr id="8" name="Group 22"/>
          <p:cNvGrpSpPr>
            <a:grpSpLocks/>
          </p:cNvGrpSpPr>
          <p:nvPr/>
        </p:nvGrpSpPr>
        <p:grpSpPr bwMode="auto">
          <a:xfrm>
            <a:off x="6144936" y="2890008"/>
            <a:ext cx="442522" cy="724950"/>
            <a:chOff x="2312" y="1208"/>
            <a:chExt cx="879" cy="1440"/>
          </a:xfrm>
        </p:grpSpPr>
        <p:pic>
          <p:nvPicPr>
            <p:cNvPr id="9" name="Picture 11"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23" name="Group 22"/>
          <p:cNvGrpSpPr/>
          <p:nvPr/>
        </p:nvGrpSpPr>
        <p:grpSpPr>
          <a:xfrm>
            <a:off x="6398597" y="3945760"/>
            <a:ext cx="1444460" cy="485387"/>
            <a:chOff x="6608752" y="3799578"/>
            <a:chExt cx="2157374" cy="724950"/>
          </a:xfrm>
        </p:grpSpPr>
        <p:grpSp>
          <p:nvGrpSpPr>
            <p:cNvPr id="11" name="Group 22"/>
            <p:cNvGrpSpPr>
              <a:grpSpLocks/>
            </p:cNvGrpSpPr>
            <p:nvPr/>
          </p:nvGrpSpPr>
          <p:grpSpPr bwMode="auto">
            <a:xfrm>
              <a:off x="6608752" y="3799578"/>
              <a:ext cx="442522" cy="724950"/>
              <a:chOff x="2312" y="1208"/>
              <a:chExt cx="879" cy="1440"/>
            </a:xfrm>
          </p:grpSpPr>
          <p:pic>
            <p:nvPicPr>
              <p:cNvPr id="12" name="Picture 11"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4" name="Group 22"/>
            <p:cNvGrpSpPr>
              <a:grpSpLocks/>
            </p:cNvGrpSpPr>
            <p:nvPr/>
          </p:nvGrpSpPr>
          <p:grpSpPr bwMode="auto">
            <a:xfrm>
              <a:off x="7203674" y="3799578"/>
              <a:ext cx="442522" cy="724950"/>
              <a:chOff x="2312" y="1208"/>
              <a:chExt cx="879" cy="1440"/>
            </a:xfrm>
          </p:grpSpPr>
          <p:pic>
            <p:nvPicPr>
              <p:cNvPr id="15" name="Picture 14"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17" name="Group 22"/>
            <p:cNvGrpSpPr>
              <a:grpSpLocks/>
            </p:cNvGrpSpPr>
            <p:nvPr/>
          </p:nvGrpSpPr>
          <p:grpSpPr bwMode="auto">
            <a:xfrm>
              <a:off x="7775375" y="3799578"/>
              <a:ext cx="442522" cy="724950"/>
              <a:chOff x="2312" y="1208"/>
              <a:chExt cx="879" cy="1440"/>
            </a:xfrm>
          </p:grpSpPr>
          <p:pic>
            <p:nvPicPr>
              <p:cNvPr id="18" name="Picture 17"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20" name="Group 22"/>
            <p:cNvGrpSpPr>
              <a:grpSpLocks/>
            </p:cNvGrpSpPr>
            <p:nvPr/>
          </p:nvGrpSpPr>
          <p:grpSpPr bwMode="auto">
            <a:xfrm>
              <a:off x="8323604" y="3799578"/>
              <a:ext cx="442522" cy="724950"/>
              <a:chOff x="2312" y="1208"/>
              <a:chExt cx="879" cy="1440"/>
            </a:xfrm>
          </p:grpSpPr>
          <p:pic>
            <p:nvPicPr>
              <p:cNvPr id="21" name="Picture 20"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pic>
        <p:nvPicPr>
          <p:cNvPr id="24" name="Content Placeholder 8" descr="fig-timeToTargetParamHarmOsc.png"/>
          <p:cNvPicPr>
            <a:picLocks noChangeAspect="1"/>
          </p:cNvPicPr>
          <p:nvPr/>
        </p:nvPicPr>
        <p:blipFill>
          <a:blip r:embed="rId7">
            <a:extLst>
              <a:ext uri="{28A0092B-C50C-407E-A947-70E740481C1C}">
                <a14:useLocalDpi xmlns:a14="http://schemas.microsoft.com/office/drawing/2010/main" val="0"/>
              </a:ext>
            </a:extLst>
          </a:blip>
          <a:srcRect t="19749" b="19749"/>
          <a:stretch>
            <a:fillRect/>
          </a:stretch>
        </p:blipFill>
        <p:spPr>
          <a:xfrm>
            <a:off x="3752778" y="4274244"/>
            <a:ext cx="1080772" cy="594383"/>
          </a:xfrm>
          <a:prstGeom prst="rect">
            <a:avLst/>
          </a:prstGeom>
        </p:spPr>
      </p:pic>
      <p:sp>
        <p:nvSpPr>
          <p:cNvPr id="25" name="Action Button: Return 24">
            <a:hlinkClick r:id="" action="ppaction://hlinkshowjump?jump=lastslideviewed" highlightClick="1"/>
          </p:cNvPr>
          <p:cNvSpPr/>
          <p:nvPr/>
        </p:nvSpPr>
        <p:spPr>
          <a:xfrm>
            <a:off x="8716838" y="6505107"/>
            <a:ext cx="310663" cy="264955"/>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030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941388"/>
            <a:ext cx="4826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44492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Thermodynamics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50488972"/>
              </p:ext>
            </p:extLst>
          </p:nvPr>
        </p:nvGraphicFramePr>
        <p:xfrm>
          <a:off x="457200" y="2456038"/>
          <a:ext cx="8229600" cy="1097280"/>
        </p:xfrm>
        <a:graphic>
          <a:graphicData uri="http://schemas.openxmlformats.org/drawingml/2006/table">
            <a:tbl>
              <a:tblPr firstRow="1" bandRow="1">
                <a:tableStyleId>{5C22544A-7EE6-4342-B048-85BDC9FD1C3A}</a:tableStyleId>
              </a:tblPr>
              <a:tblGrid>
                <a:gridCol w="1008828"/>
                <a:gridCol w="3567024"/>
                <a:gridCol w="3653748"/>
              </a:tblGrid>
              <a:tr h="0">
                <a:tc>
                  <a:txBody>
                    <a:bodyPr/>
                    <a:lstStyle/>
                    <a:p>
                      <a:r>
                        <a:rPr lang="en-US" dirty="0" smtClean="0"/>
                        <a:t>1</a:t>
                      </a:r>
                      <a:r>
                        <a:rPr lang="en-US" baseline="30000" dirty="0" smtClean="0"/>
                        <a:t>st</a:t>
                      </a:r>
                      <a:r>
                        <a:rPr lang="en-US" dirty="0" smtClean="0"/>
                        <a:t> Law</a:t>
                      </a:r>
                      <a:endParaRPr lang="en-US" dirty="0"/>
                    </a:p>
                  </a:txBody>
                  <a:tcPr/>
                </a:tc>
                <a:tc>
                  <a:txBody>
                    <a:bodyPr/>
                    <a:lstStyle/>
                    <a:p>
                      <a:r>
                        <a:rPr lang="en-US" dirty="0" smtClean="0"/>
                        <a:t>Conservation of energy</a:t>
                      </a:r>
                      <a:endParaRPr lang="en-US" dirty="0"/>
                    </a:p>
                  </a:txBody>
                  <a:tcPr/>
                </a:tc>
                <a:tc>
                  <a:txBody>
                    <a:bodyPr/>
                    <a:lstStyle/>
                    <a:p>
                      <a:r>
                        <a:rPr lang="en-US" dirty="0" smtClean="0"/>
                        <a:t>You can’t win</a:t>
                      </a:r>
                      <a:endParaRPr lang="en-US" dirty="0"/>
                    </a:p>
                  </a:txBody>
                  <a:tcPr/>
                </a:tc>
              </a:tr>
              <a:tr h="0">
                <a:tc>
                  <a:txBody>
                    <a:bodyPr/>
                    <a:lstStyle/>
                    <a:p>
                      <a:r>
                        <a:rPr lang="en-US" dirty="0" smtClean="0"/>
                        <a:t>2</a:t>
                      </a:r>
                      <a:r>
                        <a:rPr lang="en-US" baseline="30000" dirty="0" smtClean="0"/>
                        <a:t>nd</a:t>
                      </a:r>
                      <a:r>
                        <a:rPr lang="en-US" dirty="0" smtClean="0"/>
                        <a:t> Law</a:t>
                      </a:r>
                      <a:endParaRPr lang="en-US" dirty="0"/>
                    </a:p>
                  </a:txBody>
                  <a:tcPr/>
                </a:tc>
                <a:tc>
                  <a:txBody>
                    <a:bodyPr/>
                    <a:lstStyle/>
                    <a:p>
                      <a:r>
                        <a:rPr lang="en-US" dirty="0" smtClean="0"/>
                        <a:t>Heat flows from hot to cold</a:t>
                      </a:r>
                      <a:endParaRPr lang="en-US" dirty="0"/>
                    </a:p>
                  </a:txBody>
                  <a:tcPr/>
                </a:tc>
                <a:tc>
                  <a:txBody>
                    <a:bodyPr/>
                    <a:lstStyle/>
                    <a:p>
                      <a:r>
                        <a:rPr lang="en-US" dirty="0" smtClean="0"/>
                        <a:t>You</a:t>
                      </a:r>
                      <a:r>
                        <a:rPr lang="en-US" baseline="0" dirty="0" smtClean="0"/>
                        <a:t> can’t break even</a:t>
                      </a:r>
                      <a:endParaRPr lang="en-US" dirty="0"/>
                    </a:p>
                  </a:txBody>
                  <a:tcPr/>
                </a:tc>
              </a:tr>
              <a:tr h="0">
                <a:tc>
                  <a:txBody>
                    <a:bodyPr/>
                    <a:lstStyle/>
                    <a:p>
                      <a:r>
                        <a:rPr lang="en-US" dirty="0" smtClean="0"/>
                        <a:t>3</a:t>
                      </a:r>
                      <a:r>
                        <a:rPr lang="en-US" baseline="30000" dirty="0" smtClean="0"/>
                        <a:t>rd</a:t>
                      </a:r>
                      <a:r>
                        <a:rPr lang="en-US" dirty="0" smtClean="0"/>
                        <a:t> Law</a:t>
                      </a:r>
                      <a:endParaRPr lang="en-US" dirty="0"/>
                    </a:p>
                  </a:txBody>
                  <a:tcPr/>
                </a:tc>
                <a:tc>
                  <a:txBody>
                    <a:bodyPr/>
                    <a:lstStyle/>
                    <a:p>
                      <a:r>
                        <a:rPr lang="en-US" dirty="0" smtClean="0"/>
                        <a:t>Can’t reach T=0</a:t>
                      </a:r>
                      <a:endParaRPr lang="en-US" dirty="0"/>
                    </a:p>
                  </a:txBody>
                  <a:tcPr/>
                </a:tc>
                <a:tc>
                  <a:txBody>
                    <a:bodyPr/>
                    <a:lstStyle/>
                    <a:p>
                      <a:r>
                        <a:rPr lang="en-US" dirty="0" smtClean="0"/>
                        <a:t>You</a:t>
                      </a:r>
                      <a:r>
                        <a:rPr lang="en-US" baseline="0" dirty="0" smtClean="0"/>
                        <a:t> c</a:t>
                      </a:r>
                      <a:r>
                        <a:rPr lang="en-US" dirty="0" smtClean="0"/>
                        <a:t>an’t get out of the game</a:t>
                      </a:r>
                      <a:endParaRPr lang="en-US" dirty="0"/>
                    </a:p>
                  </a:txBody>
                  <a:tcPr/>
                </a:tc>
              </a:tr>
            </a:tbl>
          </a:graphicData>
        </a:graphic>
      </p:graphicFrame>
      <p:pic>
        <p:nvPicPr>
          <p:cNvPr id="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888" y="5443695"/>
            <a:ext cx="4258961" cy="11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3"/>
          <p:cNvPicPr>
            <a:picLocks noChangeArrowheads="1"/>
          </p:cNvPicPr>
          <p:nvPr/>
        </p:nvPicPr>
        <p:blipFill>
          <a:blip r:embed="rId3">
            <a:extLst>
              <a:ext uri="{28A0092B-C50C-407E-A947-70E740481C1C}">
                <a14:useLocalDpi xmlns:a14="http://schemas.microsoft.com/office/drawing/2010/main" val="0"/>
              </a:ext>
            </a:extLst>
          </a:blip>
          <a:srcRect l="11673"/>
          <a:stretch>
            <a:fillRect/>
          </a:stretch>
        </p:blipFill>
        <p:spPr bwMode="auto">
          <a:xfrm>
            <a:off x="4612888" y="5054757"/>
            <a:ext cx="28829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TextBox 8"/>
          <p:cNvSpPr txBox="1"/>
          <p:nvPr/>
        </p:nvSpPr>
        <p:spPr>
          <a:xfrm>
            <a:off x="2483844" y="1998451"/>
            <a:ext cx="2651923" cy="369332"/>
          </a:xfrm>
          <a:prstGeom prst="rect">
            <a:avLst/>
          </a:prstGeom>
          <a:noFill/>
        </p:spPr>
        <p:txBody>
          <a:bodyPr wrap="square" rtlCol="0">
            <a:spAutoFit/>
          </a:bodyPr>
          <a:lstStyle/>
          <a:p>
            <a:r>
              <a:rPr lang="en-US" dirty="0" smtClean="0"/>
              <a:t>Physics</a:t>
            </a:r>
          </a:p>
        </p:txBody>
      </p:sp>
      <p:sp>
        <p:nvSpPr>
          <p:cNvPr id="10" name="TextBox 9"/>
          <p:cNvSpPr txBox="1"/>
          <p:nvPr/>
        </p:nvSpPr>
        <p:spPr>
          <a:xfrm>
            <a:off x="5929477" y="1989112"/>
            <a:ext cx="2605234" cy="369332"/>
          </a:xfrm>
          <a:prstGeom prst="rect">
            <a:avLst/>
          </a:prstGeom>
          <a:noFill/>
        </p:spPr>
        <p:txBody>
          <a:bodyPr wrap="square" rtlCol="0">
            <a:spAutoFit/>
          </a:bodyPr>
          <a:lstStyle/>
          <a:p>
            <a:r>
              <a:rPr lang="en-US" dirty="0" smtClean="0"/>
              <a:t>Gambling</a:t>
            </a:r>
            <a:endParaRPr lang="en-US" dirty="0"/>
          </a:p>
        </p:txBody>
      </p:sp>
    </p:spTree>
    <p:extLst>
      <p:ext uri="{BB962C8B-B14F-4D97-AF65-F5344CB8AC3E}">
        <p14:creationId xmlns:p14="http://schemas.microsoft.com/office/powerpoint/2010/main" val="458350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a:t>Reversible processes</a:t>
            </a:r>
          </a:p>
        </p:txBody>
      </p:sp>
      <p:sp>
        <p:nvSpPr>
          <p:cNvPr id="9219" name="Rectangle 3"/>
          <p:cNvSpPr>
            <a:spLocks noGrp="1" noChangeArrowheads="1"/>
          </p:cNvSpPr>
          <p:nvPr>
            <p:ph type="body" idx="1"/>
          </p:nvPr>
        </p:nvSpPr>
        <p:spPr>
          <a:xfrm>
            <a:off x="685800" y="1447800"/>
            <a:ext cx="7772400" cy="4114800"/>
          </a:xfrm>
        </p:spPr>
        <p:txBody>
          <a:bodyPr/>
          <a:lstStyle/>
          <a:p>
            <a:pPr>
              <a:lnSpc>
                <a:spcPct val="90000"/>
              </a:lnSpc>
            </a:pPr>
            <a:r>
              <a:rPr lang="en-US" sz="2800" dirty="0"/>
              <a:t>No friction</a:t>
            </a:r>
          </a:p>
          <a:p>
            <a:pPr>
              <a:lnSpc>
                <a:spcPct val="90000"/>
              </a:lnSpc>
            </a:pPr>
            <a:r>
              <a:rPr lang="en-US" sz="2800" dirty="0"/>
              <a:t>T</a:t>
            </a:r>
            <a:r>
              <a:rPr lang="en-US" sz="2800" baseline="-25000" dirty="0"/>
              <a:t>1</a:t>
            </a:r>
            <a:r>
              <a:rPr lang="en-US" sz="2800" dirty="0"/>
              <a:t>=T</a:t>
            </a:r>
            <a:r>
              <a:rPr lang="en-US" sz="2800" baseline="-25000" dirty="0"/>
              <a:t>2</a:t>
            </a:r>
            <a:endParaRPr lang="en-US" sz="2800" dirty="0"/>
          </a:p>
          <a:p>
            <a:pPr>
              <a:lnSpc>
                <a:spcPct val="90000"/>
              </a:lnSpc>
            </a:pPr>
            <a:r>
              <a:rPr lang="en-US" sz="2800" dirty="0"/>
              <a:t>p</a:t>
            </a:r>
            <a:r>
              <a:rPr lang="en-US" sz="2800" baseline="-25000" dirty="0"/>
              <a:t>1</a:t>
            </a:r>
            <a:r>
              <a:rPr lang="en-US" sz="2800" dirty="0"/>
              <a:t>=p</a:t>
            </a:r>
            <a:r>
              <a:rPr lang="en-US" sz="2800" baseline="-25000" dirty="0"/>
              <a:t>2</a:t>
            </a:r>
            <a:endParaRPr lang="en-US" sz="2800" dirty="0"/>
          </a:p>
          <a:p>
            <a:pPr>
              <a:lnSpc>
                <a:spcPct val="90000"/>
              </a:lnSpc>
            </a:pPr>
            <a:r>
              <a:rPr lang="en-US" sz="2800" dirty="0">
                <a:sym typeface="Symbol" charset="0"/>
              </a:rPr>
              <a:t></a:t>
            </a:r>
            <a:r>
              <a:rPr lang="en-US" sz="2800" baseline="-25000" dirty="0"/>
              <a:t>1</a:t>
            </a:r>
            <a:r>
              <a:rPr lang="en-US" sz="2800" dirty="0"/>
              <a:t>=</a:t>
            </a:r>
            <a:r>
              <a:rPr lang="en-US" sz="2800" dirty="0">
                <a:sym typeface="Symbol" charset="0"/>
              </a:rPr>
              <a:t></a:t>
            </a:r>
            <a:r>
              <a:rPr lang="en-US" sz="2800" baseline="-25000" dirty="0"/>
              <a:t>2</a:t>
            </a:r>
          </a:p>
          <a:p>
            <a:pPr lvl="1">
              <a:lnSpc>
                <a:spcPct val="90000"/>
              </a:lnSpc>
              <a:buFontTx/>
              <a:buNone/>
            </a:pPr>
            <a:endParaRPr lang="en-US" sz="2400" dirty="0"/>
          </a:p>
          <a:p>
            <a:pPr>
              <a:lnSpc>
                <a:spcPct val="90000"/>
              </a:lnSpc>
            </a:pPr>
            <a:r>
              <a:rPr lang="en-US" sz="2800" dirty="0"/>
              <a:t> Reversible processes act transitively on the set of states of a system</a:t>
            </a:r>
          </a:p>
          <a:p>
            <a:pPr>
              <a:lnSpc>
                <a:spcPct val="90000"/>
              </a:lnSpc>
            </a:pPr>
            <a:r>
              <a:rPr lang="en-US" sz="2800" dirty="0"/>
              <a:t>Needs work and heat reservoirs</a:t>
            </a:r>
          </a:p>
          <a:p>
            <a:pPr lvl="1">
              <a:lnSpc>
                <a:spcPct val="90000"/>
              </a:lnSpc>
            </a:pPr>
            <a:endParaRPr lang="en-US" sz="2400" dirty="0"/>
          </a:p>
        </p:txBody>
      </p:sp>
      <p:graphicFrame>
        <p:nvGraphicFramePr>
          <p:cNvPr id="9220" name="Object 4"/>
          <p:cNvGraphicFramePr>
            <a:graphicFrameLocks noChangeAspect="1"/>
          </p:cNvGraphicFramePr>
          <p:nvPr/>
        </p:nvGraphicFramePr>
        <p:xfrm>
          <a:off x="3276600" y="5334000"/>
          <a:ext cx="1562100" cy="838200"/>
        </p:xfrm>
        <a:graphic>
          <a:graphicData uri="http://schemas.openxmlformats.org/presentationml/2006/ole">
            <mc:AlternateContent xmlns:mc="http://schemas.openxmlformats.org/markup-compatibility/2006">
              <mc:Choice xmlns:v="urn:schemas-microsoft-com:vml" Requires="v">
                <p:oleObj spid="_x0000_s1041" name="Equation" r:id="rId4" imgW="685800" imgH="368300" progId="Equation.3">
                  <p:embed/>
                </p:oleObj>
              </mc:Choice>
              <mc:Fallback>
                <p:oleObj name="Equation" r:id="rId4" imgW="6858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334000"/>
                        <a:ext cx="156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2203450" y="1981200"/>
          <a:ext cx="1073150" cy="1320800"/>
        </p:xfrm>
        <a:graphic>
          <a:graphicData uri="http://schemas.openxmlformats.org/presentationml/2006/ole">
            <mc:AlternateContent xmlns:mc="http://schemas.openxmlformats.org/markup-compatibility/2006">
              <mc:Choice xmlns:v="urn:schemas-microsoft-com:vml" Requires="v">
                <p:oleObj spid="_x0000_s1042" name="Equation" r:id="rId6" imgW="165100" imgH="203200" progId="Equation.3">
                  <p:embed/>
                </p:oleObj>
              </mc:Choice>
              <mc:Fallback>
                <p:oleObj name="Equation" r:id="rId6" imgW="1651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450" y="1981200"/>
                        <a:ext cx="107315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223" name="Rectangle 7"/>
          <p:cNvSpPr>
            <a:spLocks noChangeArrowheads="1"/>
          </p:cNvSpPr>
          <p:nvPr/>
        </p:nvSpPr>
        <p:spPr bwMode="auto">
          <a:xfrm>
            <a:off x="3276600" y="2362200"/>
            <a:ext cx="38989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a:t>Transport infinitely slow</a:t>
            </a:r>
          </a:p>
        </p:txBody>
      </p:sp>
      <p:sp>
        <p:nvSpPr>
          <p:cNvPr id="2" name="TextBox 1"/>
          <p:cNvSpPr txBox="1"/>
          <p:nvPr/>
        </p:nvSpPr>
        <p:spPr>
          <a:xfrm>
            <a:off x="539092" y="6157924"/>
            <a:ext cx="8086375" cy="369332"/>
          </a:xfrm>
          <a:prstGeom prst="rect">
            <a:avLst/>
          </a:prstGeom>
          <a:noFill/>
        </p:spPr>
        <p:txBody>
          <a:bodyPr wrap="square" rtlCol="0">
            <a:spAutoFit/>
          </a:bodyPr>
          <a:lstStyle/>
          <a:p>
            <a:r>
              <a:rPr lang="en-US" dirty="0" smtClean="0">
                <a:solidFill>
                  <a:srgbClr val="FF0000"/>
                </a:solidFill>
              </a:rPr>
              <a:t>Not </a:t>
            </a:r>
            <a:r>
              <a:rPr lang="en-US" dirty="0" err="1" smtClean="0">
                <a:solidFill>
                  <a:srgbClr val="FF0000"/>
                </a:solidFill>
              </a:rPr>
              <a:t>gonna</a:t>
            </a:r>
            <a:r>
              <a:rPr lang="en-US" dirty="0" smtClean="0">
                <a:solidFill>
                  <a:srgbClr val="FF0000"/>
                </a:solidFill>
              </a:rPr>
              <a:t> see them in a beaker or in a cell.</a:t>
            </a:r>
            <a:endParaRPr lang="en-US" dirty="0">
              <a:solidFill>
                <a:srgbClr val="FF0000"/>
              </a:solidFill>
            </a:endParaRPr>
          </a:p>
        </p:txBody>
      </p:sp>
      <p:sp>
        <p:nvSpPr>
          <p:cNvPr id="3" name="Action Button: Return 2">
            <a:hlinkClick r:id="" action="ppaction://hlinkshowjump?jump=lastslideviewed" highlightClick="1"/>
          </p:cNvPr>
          <p:cNvSpPr/>
          <p:nvPr/>
        </p:nvSpPr>
        <p:spPr>
          <a:xfrm>
            <a:off x="8488410" y="6322379"/>
            <a:ext cx="447720" cy="392865"/>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775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Abstract</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The </a:t>
            </a:r>
            <a:r>
              <a:rPr lang="en-US" dirty="0"/>
              <a:t>talk will survey modern views of the second law of thermodynamics and claim that it holds even if physicists have stopped believing in it. It will also review some surprising recent findings regarding the second law of thermodynamics when applied to an optimally controlled collection of harmonic oscillators. Even within the reversible framework of classical mechanics, the best control leads to irreversibility if not enough time is </a:t>
            </a:r>
            <a:r>
              <a:rPr lang="en-US" dirty="0" err="1"/>
              <a:t>alloted</a:t>
            </a:r>
            <a:r>
              <a:rPr lang="en-US" dirty="0"/>
              <a:t>. The findings have implications for the attainability of absolute zero and for our understanding of irreversibility in physical processes.  </a:t>
            </a:r>
          </a:p>
        </p:txBody>
      </p:sp>
    </p:spTree>
    <p:extLst>
      <p:ext uri="{BB962C8B-B14F-4D97-AF65-F5344CB8AC3E}">
        <p14:creationId xmlns:p14="http://schemas.microsoft.com/office/powerpoint/2010/main" val="1844222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Some Etymology</a:t>
            </a:r>
          </a:p>
        </p:txBody>
      </p:sp>
      <p:sp>
        <p:nvSpPr>
          <p:cNvPr id="3075" name="Rectangle 3"/>
          <p:cNvSpPr>
            <a:spLocks noGrp="1" noChangeArrowheads="1"/>
          </p:cNvSpPr>
          <p:nvPr>
            <p:ph type="body" idx="1"/>
          </p:nvPr>
        </p:nvSpPr>
        <p:spPr/>
        <p:txBody>
          <a:bodyPr/>
          <a:lstStyle/>
          <a:p>
            <a:pPr>
              <a:lnSpc>
                <a:spcPct val="90000"/>
              </a:lnSpc>
            </a:pPr>
            <a:r>
              <a:rPr lang="en-US" sz="2800" dirty="0"/>
              <a:t>en </a:t>
            </a:r>
            <a:r>
              <a:rPr lang="en-US" sz="2800" dirty="0" err="1"/>
              <a:t>ergy</a:t>
            </a:r>
            <a:r>
              <a:rPr lang="en-US" sz="2800" dirty="0"/>
              <a:t> 	</a:t>
            </a:r>
          </a:p>
          <a:p>
            <a:pPr lvl="1">
              <a:lnSpc>
                <a:spcPct val="90000"/>
              </a:lnSpc>
            </a:pPr>
            <a:r>
              <a:rPr lang="en-US" sz="2400" dirty="0" err="1"/>
              <a:t>ergos</a:t>
            </a:r>
            <a:r>
              <a:rPr lang="en-US" sz="2400" dirty="0"/>
              <a:t> = work 	(from mechanics)</a:t>
            </a:r>
          </a:p>
          <a:p>
            <a:pPr lvl="1">
              <a:lnSpc>
                <a:spcPct val="90000"/>
              </a:lnSpc>
            </a:pPr>
            <a:r>
              <a:rPr lang="en-US" sz="2400" dirty="0"/>
              <a:t>work content</a:t>
            </a:r>
          </a:p>
          <a:p>
            <a:pPr>
              <a:lnSpc>
                <a:spcPct val="90000"/>
              </a:lnSpc>
            </a:pPr>
            <a:r>
              <a:rPr lang="en-US" sz="2800" dirty="0"/>
              <a:t>en </a:t>
            </a:r>
            <a:r>
              <a:rPr lang="en-US" sz="2800" dirty="0" err="1"/>
              <a:t>tropy</a:t>
            </a:r>
            <a:r>
              <a:rPr lang="en-US" sz="2800" dirty="0"/>
              <a:t>	</a:t>
            </a:r>
          </a:p>
          <a:p>
            <a:pPr lvl="1">
              <a:lnSpc>
                <a:spcPct val="90000"/>
              </a:lnSpc>
            </a:pPr>
            <a:r>
              <a:rPr lang="en-US" sz="2400" dirty="0" err="1"/>
              <a:t>tropos</a:t>
            </a:r>
            <a:r>
              <a:rPr lang="en-US" sz="2400" dirty="0"/>
              <a:t> = change, turn</a:t>
            </a:r>
          </a:p>
          <a:p>
            <a:pPr lvl="1">
              <a:lnSpc>
                <a:spcPct val="90000"/>
              </a:lnSpc>
            </a:pPr>
            <a:r>
              <a:rPr lang="en-US" sz="2400" dirty="0"/>
              <a:t>change content</a:t>
            </a:r>
          </a:p>
          <a:p>
            <a:pPr lvl="1">
              <a:lnSpc>
                <a:spcPct val="90000"/>
              </a:lnSpc>
            </a:pPr>
            <a:r>
              <a:rPr lang="en-US" sz="2400" dirty="0"/>
              <a:t>discounted-work-producing content</a:t>
            </a:r>
          </a:p>
          <a:p>
            <a:pPr lvl="1">
              <a:lnSpc>
                <a:spcPct val="90000"/>
              </a:lnSpc>
            </a:pPr>
            <a:r>
              <a:rPr lang="en-US" sz="2400" dirty="0"/>
              <a:t>function mathematized to increase</a:t>
            </a:r>
          </a:p>
          <a:p>
            <a:pPr>
              <a:lnSpc>
                <a:spcPct val="90000"/>
              </a:lnSpc>
              <a:buFontTx/>
              <a:buNone/>
            </a:pPr>
            <a:endParaRPr lang="en-US" sz="28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819400"/>
            <a:ext cx="1627188" cy="243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73586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descr="fig-timeToTargetParamHarmOsc.png"/>
          <p:cNvPicPr>
            <a:picLocks noGrp="1" noChangeAspect="1"/>
          </p:cNvPicPr>
          <p:nvPr>
            <p:ph idx="1"/>
          </p:nvPr>
        </p:nvPicPr>
        <p:blipFill>
          <a:blip r:embed="rId2">
            <a:extLst>
              <a:ext uri="{28A0092B-C50C-407E-A947-70E740481C1C}">
                <a14:useLocalDpi xmlns:a14="http://schemas.microsoft.com/office/drawing/2010/main" val="0"/>
              </a:ext>
            </a:extLst>
          </a:blip>
          <a:srcRect t="19749" b="19749"/>
          <a:stretch>
            <a:fillRect/>
          </a:stretch>
        </p:blipFill>
        <p:spPr>
          <a:xfrm>
            <a:off x="457200" y="1992421"/>
            <a:ext cx="3169317" cy="1743002"/>
          </a:xfrm>
        </p:spPr>
      </p:pic>
      <p:pic>
        <p:nvPicPr>
          <p:cNvPr id="4" name="Picture 4" descr="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945" y="2800286"/>
            <a:ext cx="3276600" cy="173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97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70"/>
            <a:ext cx="8229600" cy="1143000"/>
          </a:xfrm>
        </p:spPr>
        <p:txBody>
          <a:bodyPr/>
          <a:lstStyle/>
          <a:p>
            <a:r>
              <a:rPr lang="en-US" dirty="0" smtClean="0"/>
              <a:t>The Second Law</a:t>
            </a:r>
            <a:endParaRPr lang="en-US" dirty="0"/>
          </a:p>
        </p:txBody>
      </p:sp>
      <p:sp>
        <p:nvSpPr>
          <p:cNvPr id="3" name="Content Placeholder 2"/>
          <p:cNvSpPr>
            <a:spLocks noGrp="1"/>
          </p:cNvSpPr>
          <p:nvPr>
            <p:ph idx="1"/>
          </p:nvPr>
        </p:nvSpPr>
        <p:spPr>
          <a:xfrm>
            <a:off x="265323" y="832765"/>
            <a:ext cx="5226106" cy="4676476"/>
          </a:xfrm>
        </p:spPr>
        <p:txBody>
          <a:bodyPr>
            <a:normAutofit/>
          </a:bodyPr>
          <a:lstStyle/>
          <a:p>
            <a:r>
              <a:rPr lang="en-US" dirty="0" smtClean="0"/>
              <a:t>Heat flows from hot to cold</a:t>
            </a:r>
            <a:r>
              <a:rPr lang="en-US" dirty="0" smtClean="0"/>
              <a:t>.</a:t>
            </a:r>
          </a:p>
          <a:p>
            <a:endParaRPr lang="en-US" dirty="0" smtClean="0"/>
          </a:p>
          <a:p>
            <a:r>
              <a:rPr lang="en-US" dirty="0" smtClean="0"/>
              <a:t>It is impossible for the reverse to happen (without other compensating events) no matter what mechanism is employed.</a:t>
            </a:r>
          </a:p>
          <a:p>
            <a:pPr lvl="1"/>
            <a:r>
              <a:rPr lang="en-US" dirty="0" smtClean="0"/>
              <a:t>Patent </a:t>
            </a:r>
            <a:r>
              <a:rPr lang="en-US" dirty="0" smtClean="0"/>
              <a:t>office</a:t>
            </a:r>
            <a:endParaRPr lang="en-US"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167" y="2914460"/>
            <a:ext cx="2879847" cy="308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Action Button: Forward or Next 10">
            <a:hlinkClick r:id="rId3" action="ppaction://hlinksldjump" highlightClick="1"/>
          </p:cNvPr>
          <p:cNvSpPr/>
          <p:nvPr/>
        </p:nvSpPr>
        <p:spPr>
          <a:xfrm>
            <a:off x="264977" y="6404607"/>
            <a:ext cx="1306612" cy="26495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234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99"/>
            <a:ext cx="8229600" cy="1143000"/>
          </a:xfrm>
        </p:spPr>
        <p:txBody>
          <a:bodyPr/>
          <a:lstStyle/>
          <a:p>
            <a:r>
              <a:rPr lang="en-US" dirty="0" smtClean="0"/>
              <a:t>Entropy</a:t>
            </a:r>
            <a:endParaRPr lang="en-US" dirty="0"/>
          </a:p>
        </p:txBody>
      </p:sp>
      <p:sp>
        <p:nvSpPr>
          <p:cNvPr id="3" name="Content Placeholder 2"/>
          <p:cNvSpPr>
            <a:spLocks noGrp="1"/>
          </p:cNvSpPr>
          <p:nvPr>
            <p:ph idx="1"/>
          </p:nvPr>
        </p:nvSpPr>
        <p:spPr>
          <a:xfrm>
            <a:off x="1001179" y="814470"/>
            <a:ext cx="7685621" cy="4525963"/>
          </a:xfrm>
        </p:spPr>
        <p:txBody>
          <a:bodyPr/>
          <a:lstStyle/>
          <a:p>
            <a:r>
              <a:rPr lang="en-US" dirty="0"/>
              <a:t>There exists a function of state, </a:t>
            </a:r>
            <a:r>
              <a:rPr lang="en-US" dirty="0">
                <a:solidFill>
                  <a:srgbClr val="E90A20"/>
                </a:solidFill>
              </a:rPr>
              <a:t>entropy</a:t>
            </a:r>
            <a:r>
              <a:rPr lang="en-US" dirty="0"/>
              <a:t>, which is conserved in reversible processes and increases in irreversible processes.</a:t>
            </a:r>
          </a:p>
          <a:p>
            <a:endParaRPr lang="en-US" dirty="0"/>
          </a:p>
          <a:p>
            <a:pPr marL="0" lvl="1"/>
            <a:endParaRPr lang="en-US" sz="2400" dirty="0" smtClean="0"/>
          </a:p>
          <a:p>
            <a:pPr marL="0" lvl="1"/>
            <a:r>
              <a:rPr lang="en-US" sz="2400" i="1" dirty="0" smtClean="0">
                <a:latin typeface="Times"/>
                <a:cs typeface="Times"/>
              </a:rPr>
              <a:t>S</a:t>
            </a:r>
            <a:r>
              <a:rPr lang="en-US" sz="2400" dirty="0" smtClean="0"/>
              <a:t> = function </a:t>
            </a:r>
            <a:r>
              <a:rPr lang="en-US" sz="2400" dirty="0"/>
              <a:t>mathematized to increase</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3747374"/>
              </p:ext>
            </p:extLst>
          </p:nvPr>
        </p:nvGraphicFramePr>
        <p:xfrm>
          <a:off x="1842067" y="2446948"/>
          <a:ext cx="1562100" cy="838200"/>
        </p:xfrm>
        <a:graphic>
          <a:graphicData uri="http://schemas.openxmlformats.org/presentationml/2006/ole">
            <mc:AlternateContent xmlns:mc="http://schemas.openxmlformats.org/markup-compatibility/2006">
              <mc:Choice xmlns:v="urn:schemas-microsoft-com:vml" Requires="v">
                <p:oleObj spid="_x0000_s51251" name="Equation" r:id="rId3" imgW="685800" imgH="368300" progId="Equation.3">
                  <p:embed/>
                </p:oleObj>
              </mc:Choice>
              <mc:Fallback>
                <p:oleObj name="Equation" r:id="rId3" imgW="6858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067" y="2446948"/>
                        <a:ext cx="156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84910755"/>
              </p:ext>
            </p:extLst>
          </p:nvPr>
        </p:nvGraphicFramePr>
        <p:xfrm>
          <a:off x="5407170" y="2612352"/>
          <a:ext cx="1379537" cy="508000"/>
        </p:xfrm>
        <a:graphic>
          <a:graphicData uri="http://schemas.openxmlformats.org/presentationml/2006/ole">
            <mc:AlternateContent xmlns:mc="http://schemas.openxmlformats.org/markup-compatibility/2006">
              <mc:Choice xmlns:v="urn:schemas-microsoft-com:vml" Requires="v">
                <p:oleObj spid="_x0000_s51252" name="Equation" r:id="rId5" imgW="482600" imgH="177800" progId="Equation.3">
                  <p:embed/>
                </p:oleObj>
              </mc:Choice>
              <mc:Fallback>
                <p:oleObj name="Equation" r:id="rId5" imgW="482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170" y="2612352"/>
                        <a:ext cx="137953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Content Placeholder 2"/>
          <p:cNvSpPr txBox="1">
            <a:spLocks/>
          </p:cNvSpPr>
          <p:nvPr/>
        </p:nvSpPr>
        <p:spPr>
          <a:xfrm>
            <a:off x="1001179" y="4159721"/>
            <a:ext cx="4175334" cy="5089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Boltzmann</a:t>
            </a:r>
          </a:p>
        </p:txBody>
      </p:sp>
      <p:pic>
        <p:nvPicPr>
          <p:cNvPr id="9" name="Picture 8"/>
          <p:cNvPicPr>
            <a:picLocks noChangeAspect="1"/>
          </p:cNvPicPr>
          <p:nvPr/>
        </p:nvPicPr>
        <p:blipFill>
          <a:blip r:embed="rId7"/>
          <a:stretch>
            <a:fillRect/>
          </a:stretch>
        </p:blipFill>
        <p:spPr>
          <a:xfrm>
            <a:off x="205609" y="3946918"/>
            <a:ext cx="795570" cy="974167"/>
          </a:xfrm>
          <a:prstGeom prst="rect">
            <a:avLst/>
          </a:prstGeom>
        </p:spPr>
      </p:pic>
      <p:pic>
        <p:nvPicPr>
          <p:cNvPr id="10" name="Picture 4" descr="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3923" y="3830810"/>
            <a:ext cx="2018722" cy="27729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517258761"/>
              </p:ext>
            </p:extLst>
          </p:nvPr>
        </p:nvGraphicFramePr>
        <p:xfrm>
          <a:off x="2575502" y="4727575"/>
          <a:ext cx="1906588" cy="463550"/>
        </p:xfrm>
        <a:graphic>
          <a:graphicData uri="http://schemas.openxmlformats.org/presentationml/2006/ole">
            <mc:AlternateContent xmlns:mc="http://schemas.openxmlformats.org/markup-compatibility/2006">
              <mc:Choice xmlns:v="urn:schemas-microsoft-com:vml" Requires="v">
                <p:oleObj spid="_x0000_s51253" name="Equation" r:id="rId9" imgW="838200" imgH="203200" progId="Equation.3">
                  <p:embed/>
                </p:oleObj>
              </mc:Choice>
              <mc:Fallback>
                <p:oleObj name="Equation" r:id="rId9" imgW="838200" imgH="203200" progId="Equation.3">
                  <p:embed/>
                  <p:pic>
                    <p:nvPicPr>
                      <p:cNvPr id="0" name=""/>
                      <p:cNvPicPr>
                        <a:picLocks noChangeAspect="1" noChangeArrowheads="1"/>
                      </p:cNvPicPr>
                      <p:nvPr/>
                    </p:nvPicPr>
                    <p:blipFill>
                      <a:blip r:embed="rId10"/>
                      <a:srcRect/>
                      <a:stretch>
                        <a:fillRect/>
                      </a:stretch>
                    </p:blipFill>
                    <p:spPr bwMode="auto">
                      <a:xfrm>
                        <a:off x="2575502" y="4727575"/>
                        <a:ext cx="19065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0130599"/>
              </p:ext>
            </p:extLst>
          </p:nvPr>
        </p:nvGraphicFramePr>
        <p:xfrm>
          <a:off x="2251146" y="5658754"/>
          <a:ext cx="2714625" cy="841375"/>
        </p:xfrm>
        <a:graphic>
          <a:graphicData uri="http://schemas.openxmlformats.org/presentationml/2006/ole">
            <mc:AlternateContent xmlns:mc="http://schemas.openxmlformats.org/markup-compatibility/2006">
              <mc:Choice xmlns:v="urn:schemas-microsoft-com:vml" Requires="v">
                <p:oleObj spid="_x0000_s51254" name="Equation" r:id="rId11" imgW="1193800" imgH="368300" progId="Equation.3">
                  <p:embed/>
                </p:oleObj>
              </mc:Choice>
              <mc:Fallback>
                <p:oleObj name="Equation" r:id="rId11" imgW="1193800" imgH="368300" progId="Equation.3">
                  <p:embed/>
                  <p:pic>
                    <p:nvPicPr>
                      <p:cNvPr id="0" name=""/>
                      <p:cNvPicPr>
                        <a:picLocks noChangeAspect="1" noChangeArrowheads="1"/>
                      </p:cNvPicPr>
                      <p:nvPr/>
                    </p:nvPicPr>
                    <p:blipFill>
                      <a:blip r:embed="rId12"/>
                      <a:srcRect/>
                      <a:stretch>
                        <a:fillRect/>
                      </a:stretch>
                    </p:blipFill>
                    <p:spPr bwMode="auto">
                      <a:xfrm>
                        <a:off x="2251146" y="5658754"/>
                        <a:ext cx="27146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3" name="Picture 12"/>
          <p:cNvPicPr>
            <a:picLocks noChangeAspect="1"/>
          </p:cNvPicPr>
          <p:nvPr/>
        </p:nvPicPr>
        <p:blipFill>
          <a:blip r:embed="rId13"/>
          <a:stretch>
            <a:fillRect/>
          </a:stretch>
        </p:blipFill>
        <p:spPr>
          <a:xfrm>
            <a:off x="251294" y="5062402"/>
            <a:ext cx="746450" cy="1054015"/>
          </a:xfrm>
          <a:prstGeom prst="rect">
            <a:avLst/>
          </a:prstGeom>
        </p:spPr>
      </p:pic>
      <p:sp>
        <p:nvSpPr>
          <p:cNvPr id="15" name="Content Placeholder 2"/>
          <p:cNvSpPr txBox="1">
            <a:spLocks/>
          </p:cNvSpPr>
          <p:nvPr/>
        </p:nvSpPr>
        <p:spPr>
          <a:xfrm>
            <a:off x="1062207" y="5088714"/>
            <a:ext cx="4175334" cy="5089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Shannon</a:t>
            </a:r>
          </a:p>
        </p:txBody>
      </p:sp>
      <p:sp>
        <p:nvSpPr>
          <p:cNvPr id="16" name="TextBox 15"/>
          <p:cNvSpPr txBox="1"/>
          <p:nvPr/>
        </p:nvSpPr>
        <p:spPr>
          <a:xfrm>
            <a:off x="7730027" y="2311505"/>
            <a:ext cx="1251789" cy="1200329"/>
          </a:xfrm>
          <a:prstGeom prst="rect">
            <a:avLst/>
          </a:prstGeom>
          <a:noFill/>
        </p:spPr>
        <p:txBody>
          <a:bodyPr wrap="square" rtlCol="0">
            <a:spAutoFit/>
          </a:bodyPr>
          <a:lstStyle/>
          <a:p>
            <a:pPr algn="ctr"/>
            <a:r>
              <a:rPr lang="en-US" sz="3600" dirty="0" smtClean="0"/>
              <a:t>2</a:t>
            </a:r>
            <a:r>
              <a:rPr lang="en-US" sz="3600" baseline="30000" dirty="0" smtClean="0"/>
              <a:t>nd</a:t>
            </a:r>
            <a:endParaRPr lang="en-US" sz="3600" dirty="0" smtClean="0"/>
          </a:p>
          <a:p>
            <a:pPr algn="ctr"/>
            <a:r>
              <a:rPr lang="en-US" sz="3600" dirty="0" smtClean="0"/>
              <a:t>Law</a:t>
            </a:r>
            <a:endParaRPr lang="en-US" sz="3600" dirty="0"/>
          </a:p>
        </p:txBody>
      </p:sp>
      <p:sp>
        <p:nvSpPr>
          <p:cNvPr id="18" name="Oval 17"/>
          <p:cNvSpPr/>
          <p:nvPr/>
        </p:nvSpPr>
        <p:spPr>
          <a:xfrm>
            <a:off x="5116802" y="2430279"/>
            <a:ext cx="1955350" cy="89536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73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5" grpId="0"/>
      <p:bldP spid="16"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Information</a:t>
            </a:r>
            <a:endParaRPr lang="en-US" dirty="0"/>
          </a:p>
        </p:txBody>
      </p:sp>
      <p:sp>
        <p:nvSpPr>
          <p:cNvPr id="3" name="Content Placeholder 2"/>
          <p:cNvSpPr>
            <a:spLocks noGrp="1"/>
          </p:cNvSpPr>
          <p:nvPr>
            <p:ph idx="1"/>
          </p:nvPr>
        </p:nvSpPr>
        <p:spPr/>
        <p:txBody>
          <a:bodyPr>
            <a:normAutofit lnSpcReduction="10000"/>
          </a:bodyPr>
          <a:lstStyle/>
          <a:p>
            <a:r>
              <a:rPr lang="en-US" dirty="0"/>
              <a:t>Principle of Microscopic </a:t>
            </a:r>
            <a:r>
              <a:rPr lang="en-US" dirty="0" smtClean="0"/>
              <a:t>Reversibility</a:t>
            </a:r>
          </a:p>
          <a:p>
            <a:endParaRPr lang="en-US" dirty="0"/>
          </a:p>
          <a:p>
            <a:r>
              <a:rPr lang="en-US" dirty="0" smtClean="0"/>
              <a:t>Quantum computing and related experiments where small systems with complete information interact. Single molecule experiments, …</a:t>
            </a:r>
          </a:p>
          <a:p>
            <a:pPr lvl="1"/>
            <a:r>
              <a:rPr lang="en-US" dirty="0" smtClean="0"/>
              <a:t>Reversible mechanics works; do not see irreversibility. Experiments match predictions of Hamiltonian calculations.</a:t>
            </a:r>
          </a:p>
          <a:p>
            <a:endParaRPr lang="en-US" dirty="0"/>
          </a:p>
        </p:txBody>
      </p:sp>
      <p:pic>
        <p:nvPicPr>
          <p:cNvPr id="4" name="Picture 3"/>
          <p:cNvPicPr>
            <a:picLocks noChangeAspect="1"/>
          </p:cNvPicPr>
          <p:nvPr/>
        </p:nvPicPr>
        <p:blipFill>
          <a:blip r:embed="rId3"/>
          <a:stretch>
            <a:fillRect/>
          </a:stretch>
        </p:blipFill>
        <p:spPr>
          <a:xfrm>
            <a:off x="7323961" y="1014139"/>
            <a:ext cx="1114670" cy="1534913"/>
          </a:xfrm>
          <a:prstGeom prst="rect">
            <a:avLst/>
          </a:prstGeom>
        </p:spPr>
      </p:pic>
      <p:pic>
        <p:nvPicPr>
          <p:cNvPr id="5" name="Picture 4"/>
          <p:cNvPicPr>
            <a:picLocks noChangeAspect="1"/>
          </p:cNvPicPr>
          <p:nvPr/>
        </p:nvPicPr>
        <p:blipFill rotWithShape="1">
          <a:blip r:embed="rId4"/>
          <a:srcRect b="15024"/>
          <a:stretch/>
        </p:blipFill>
        <p:spPr>
          <a:xfrm>
            <a:off x="7340105" y="3640533"/>
            <a:ext cx="1411771" cy="1219200"/>
          </a:xfrm>
          <a:prstGeom prst="rect">
            <a:avLst/>
          </a:prstGeom>
        </p:spPr>
      </p:pic>
    </p:spTree>
    <p:extLst>
      <p:ext uri="{BB962C8B-B14F-4D97-AF65-F5344CB8AC3E}">
        <p14:creationId xmlns:p14="http://schemas.microsoft.com/office/powerpoint/2010/main" val="1735142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Views?</a:t>
            </a:r>
            <a:endParaRPr lang="en-US" dirty="0"/>
          </a:p>
        </p:txBody>
      </p:sp>
      <p:sp>
        <p:nvSpPr>
          <p:cNvPr id="3" name="Content Placeholder 2"/>
          <p:cNvSpPr>
            <a:spLocks noGrp="1"/>
          </p:cNvSpPr>
          <p:nvPr>
            <p:ph idx="1"/>
          </p:nvPr>
        </p:nvSpPr>
        <p:spPr/>
        <p:txBody>
          <a:bodyPr/>
          <a:lstStyle/>
          <a:p>
            <a:r>
              <a:rPr lang="en-US" dirty="0" smtClean="0"/>
              <a:t>Hence </a:t>
            </a:r>
            <a:r>
              <a:rPr lang="en-US" dirty="0"/>
              <a:t>several physicists I know think we just lose track of (or cannot track) each particle and all of its interactions. This is all there is to increase of entropy</a:t>
            </a:r>
            <a:r>
              <a:rPr lang="en-US" dirty="0" smtClean="0"/>
              <a:t>.</a:t>
            </a:r>
          </a:p>
          <a:p>
            <a:endParaRPr lang="en-US" dirty="0"/>
          </a:p>
          <a:p>
            <a:endParaRPr lang="en-US" dirty="0" smtClean="0"/>
          </a:p>
          <a:p>
            <a:endParaRPr lang="en-US" dirty="0"/>
          </a:p>
          <a:p>
            <a:r>
              <a:rPr lang="en-US" dirty="0"/>
              <a:t>Ignoring open quantum systems</a:t>
            </a:r>
          </a:p>
          <a:p>
            <a:endParaRPr lang="en-US" dirty="0"/>
          </a:p>
          <a:p>
            <a:endParaRPr lang="en-US" dirty="0"/>
          </a:p>
        </p:txBody>
      </p:sp>
      <p:pic>
        <p:nvPicPr>
          <p:cNvPr id="6" name="Picture 5"/>
          <p:cNvPicPr>
            <a:picLocks noChangeAspect="1"/>
          </p:cNvPicPr>
          <p:nvPr/>
        </p:nvPicPr>
        <p:blipFill rotWithShape="1">
          <a:blip r:embed="rId2"/>
          <a:srcRect b="26673"/>
          <a:stretch/>
        </p:blipFill>
        <p:spPr>
          <a:xfrm>
            <a:off x="4787868" y="3257076"/>
            <a:ext cx="3909382" cy="2147344"/>
          </a:xfrm>
          <a:prstGeom prst="rect">
            <a:avLst/>
          </a:prstGeom>
        </p:spPr>
      </p:pic>
      <p:sp>
        <p:nvSpPr>
          <p:cNvPr id="7" name="TextBox 6"/>
          <p:cNvSpPr txBox="1"/>
          <p:nvPr/>
        </p:nvSpPr>
        <p:spPr>
          <a:xfrm>
            <a:off x="5601075" y="4233559"/>
            <a:ext cx="1480218" cy="646331"/>
          </a:xfrm>
          <a:prstGeom prst="rect">
            <a:avLst/>
          </a:prstGeom>
          <a:solidFill>
            <a:schemeClr val="bg2">
              <a:lumMod val="75000"/>
            </a:schemeClr>
          </a:solidFill>
        </p:spPr>
        <p:txBody>
          <a:bodyPr wrap="square" rtlCol="0">
            <a:spAutoFit/>
          </a:bodyPr>
          <a:lstStyle/>
          <a:p>
            <a:pPr algn="ctr"/>
            <a:r>
              <a:rPr lang="en-US" dirty="0" smtClean="0"/>
              <a:t>Church of the</a:t>
            </a:r>
          </a:p>
          <a:p>
            <a:pPr algn="ctr"/>
            <a:r>
              <a:rPr lang="en-US" dirty="0" smtClean="0"/>
              <a:t>Hamiltonian</a:t>
            </a:r>
            <a:endParaRPr lang="en-US" dirty="0"/>
          </a:p>
        </p:txBody>
      </p:sp>
    </p:spTree>
    <p:extLst>
      <p:ext uri="{BB962C8B-B14F-4D97-AF65-F5344CB8AC3E}">
        <p14:creationId xmlns:p14="http://schemas.microsoft.com/office/powerpoint/2010/main" val="304043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Mechanics</a:t>
            </a:r>
            <a:endParaRPr lang="en-US" dirty="0"/>
          </a:p>
        </p:txBody>
      </p:sp>
      <p:sp>
        <p:nvSpPr>
          <p:cNvPr id="3" name="Content Placeholder 2"/>
          <p:cNvSpPr>
            <a:spLocks noGrp="1"/>
          </p:cNvSpPr>
          <p:nvPr>
            <p:ph idx="1"/>
          </p:nvPr>
        </p:nvSpPr>
        <p:spPr/>
        <p:txBody>
          <a:bodyPr>
            <a:normAutofit/>
          </a:bodyPr>
          <a:lstStyle/>
          <a:p>
            <a:r>
              <a:rPr lang="en-US" dirty="0"/>
              <a:t>H</a:t>
            </a:r>
            <a:r>
              <a:rPr lang="en-US" dirty="0" smtClean="0"/>
              <a:t>opelessly </a:t>
            </a:r>
            <a:r>
              <a:rPr lang="en-US" dirty="0" smtClean="0"/>
              <a:t>complicated until Galileo took </a:t>
            </a:r>
            <a:r>
              <a:rPr lang="en-US" dirty="0" smtClean="0">
                <a:solidFill>
                  <a:srgbClr val="FF0000"/>
                </a:solidFill>
              </a:rPr>
              <a:t>friction</a:t>
            </a:r>
            <a:r>
              <a:rPr lang="en-US" dirty="0" smtClean="0"/>
              <a:t> </a:t>
            </a:r>
            <a:r>
              <a:rPr lang="en-US" dirty="0" smtClean="0"/>
              <a:t>out</a:t>
            </a:r>
          </a:p>
          <a:p>
            <a:pPr lvl="1"/>
            <a:r>
              <a:rPr lang="en-US" dirty="0" smtClean="0"/>
              <a:t>Made mechanics reversible</a:t>
            </a:r>
          </a:p>
          <a:p>
            <a:r>
              <a:rPr lang="en-US" dirty="0" smtClean="0"/>
              <a:t>            Newton  </a:t>
            </a:r>
          </a:p>
          <a:p>
            <a:endParaRPr lang="en-US" dirty="0"/>
          </a:p>
          <a:p>
            <a:r>
              <a:rPr lang="en-US" dirty="0" smtClean="0"/>
              <a:t>Hamilton</a:t>
            </a:r>
            <a:endParaRPr lang="en-US" dirty="0" smtClean="0"/>
          </a:p>
          <a:p>
            <a:endParaRPr lang="en-US" dirty="0" smtClean="0"/>
          </a:p>
          <a:p>
            <a:endParaRPr lang="en-US" dirty="0" smtClean="0"/>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600" y="1529077"/>
            <a:ext cx="115060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l="7698" r="9489"/>
          <a:stretch>
            <a:fillRect/>
          </a:stretch>
        </p:blipFill>
        <p:spPr bwMode="auto">
          <a:xfrm>
            <a:off x="978532" y="3298172"/>
            <a:ext cx="828089" cy="105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1348310811"/>
              </p:ext>
            </p:extLst>
          </p:nvPr>
        </p:nvGraphicFramePr>
        <p:xfrm>
          <a:off x="3712987" y="3584955"/>
          <a:ext cx="1732753" cy="616090"/>
        </p:xfrm>
        <a:graphic>
          <a:graphicData uri="http://schemas.openxmlformats.org/presentationml/2006/ole">
            <mc:AlternateContent xmlns:mc="http://schemas.openxmlformats.org/markup-compatibility/2006">
              <mc:Choice xmlns:v="urn:schemas-microsoft-com:vml" Requires="v">
                <p:oleObj spid="_x0000_s60463" name="Equation" r:id="rId6" imgW="571500" imgH="203200" progId="Equation.3">
                  <p:embed/>
                </p:oleObj>
              </mc:Choice>
              <mc:Fallback>
                <p:oleObj name="Equation" r:id="rId6" imgW="571500" imgH="203200" progId="Equation.3">
                  <p:embed/>
                  <p:pic>
                    <p:nvPicPr>
                      <p:cNvPr id="0" name=""/>
                      <p:cNvPicPr/>
                      <p:nvPr/>
                    </p:nvPicPr>
                    <p:blipFill>
                      <a:blip r:embed="rId7"/>
                      <a:stretch>
                        <a:fillRect/>
                      </a:stretch>
                    </p:blipFill>
                    <p:spPr>
                      <a:xfrm>
                        <a:off x="3712987" y="3584955"/>
                        <a:ext cx="1732753" cy="616090"/>
                      </a:xfrm>
                      <a:prstGeom prst="rect">
                        <a:avLst/>
                      </a:prstGeom>
                    </p:spPr>
                  </p:pic>
                </p:oleObj>
              </mc:Fallback>
            </mc:AlternateContent>
          </a:graphicData>
        </a:graphic>
      </p:graphicFrame>
      <p:pic>
        <p:nvPicPr>
          <p:cNvPr id="7" name="Picture 6"/>
          <p:cNvPicPr>
            <a:picLocks noChangeAspect="1"/>
          </p:cNvPicPr>
          <p:nvPr/>
        </p:nvPicPr>
        <p:blipFill rotWithShape="1">
          <a:blip r:embed="rId8"/>
          <a:srcRect l="15354" r="26412" b="57428"/>
          <a:stretch/>
        </p:blipFill>
        <p:spPr>
          <a:xfrm>
            <a:off x="730971" y="5023236"/>
            <a:ext cx="995949" cy="1015915"/>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340393813"/>
              </p:ext>
            </p:extLst>
          </p:nvPr>
        </p:nvGraphicFramePr>
        <p:xfrm>
          <a:off x="1940620" y="5041443"/>
          <a:ext cx="2772046" cy="540887"/>
        </p:xfrm>
        <a:graphic>
          <a:graphicData uri="http://schemas.openxmlformats.org/presentationml/2006/ole">
            <mc:AlternateContent xmlns:mc="http://schemas.openxmlformats.org/markup-compatibility/2006">
              <mc:Choice xmlns:v="urn:schemas-microsoft-com:vml" Requires="v">
                <p:oleObj spid="_x0000_s60464" name="Equation" r:id="rId9" imgW="1041400" imgH="203200" progId="Equation.3">
                  <p:embed/>
                </p:oleObj>
              </mc:Choice>
              <mc:Fallback>
                <p:oleObj name="Equation" r:id="rId9" imgW="1041400" imgH="203200" progId="Equation.3">
                  <p:embed/>
                  <p:pic>
                    <p:nvPicPr>
                      <p:cNvPr id="0" name=""/>
                      <p:cNvPicPr/>
                      <p:nvPr/>
                    </p:nvPicPr>
                    <p:blipFill>
                      <a:blip r:embed="rId10"/>
                      <a:stretch>
                        <a:fillRect/>
                      </a:stretch>
                    </p:blipFill>
                    <p:spPr>
                      <a:xfrm>
                        <a:off x="1940620" y="5041443"/>
                        <a:ext cx="2772046" cy="540887"/>
                      </a:xfrm>
                      <a:prstGeom prst="rect">
                        <a:avLst/>
                      </a:prstGeom>
                    </p:spPr>
                  </p:pic>
                </p:oleObj>
              </mc:Fallback>
            </mc:AlternateContent>
          </a:graphicData>
        </a:graphic>
      </p:graphicFrame>
      <p:pic>
        <p:nvPicPr>
          <p:cNvPr id="9" name="Picture 8"/>
          <p:cNvPicPr>
            <a:picLocks noChangeAspect="1"/>
          </p:cNvPicPr>
          <p:nvPr/>
        </p:nvPicPr>
        <p:blipFill>
          <a:blip r:embed="rId11"/>
          <a:stretch>
            <a:fillRect/>
          </a:stretch>
        </p:blipFill>
        <p:spPr>
          <a:xfrm>
            <a:off x="7902528" y="4974095"/>
            <a:ext cx="1079195" cy="1212373"/>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670253657"/>
              </p:ext>
            </p:extLst>
          </p:nvPr>
        </p:nvGraphicFramePr>
        <p:xfrm>
          <a:off x="5190458" y="6043709"/>
          <a:ext cx="2636837" cy="541337"/>
        </p:xfrm>
        <a:graphic>
          <a:graphicData uri="http://schemas.openxmlformats.org/presentationml/2006/ole">
            <mc:AlternateContent xmlns:mc="http://schemas.openxmlformats.org/markup-compatibility/2006">
              <mc:Choice xmlns:v="urn:schemas-microsoft-com:vml" Requires="v">
                <p:oleObj spid="_x0000_s60465" name="Equation" r:id="rId12" imgW="990600" imgH="203200" progId="Equation.3">
                  <p:embed/>
                </p:oleObj>
              </mc:Choice>
              <mc:Fallback>
                <p:oleObj name="Equation" r:id="rId12" imgW="990600" imgH="203200" progId="Equation.3">
                  <p:embed/>
                  <p:pic>
                    <p:nvPicPr>
                      <p:cNvPr id="0" name=""/>
                      <p:cNvPicPr/>
                      <p:nvPr/>
                    </p:nvPicPr>
                    <p:blipFill>
                      <a:blip r:embed="rId13"/>
                      <a:stretch>
                        <a:fillRect/>
                      </a:stretch>
                    </p:blipFill>
                    <p:spPr>
                      <a:xfrm>
                        <a:off x="5190458" y="6043709"/>
                        <a:ext cx="2636837" cy="5413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69443042"/>
              </p:ext>
            </p:extLst>
          </p:nvPr>
        </p:nvGraphicFramePr>
        <p:xfrm>
          <a:off x="2263377" y="5665025"/>
          <a:ext cx="596900" cy="863600"/>
        </p:xfrm>
        <a:graphic>
          <a:graphicData uri="http://schemas.openxmlformats.org/presentationml/2006/ole">
            <mc:AlternateContent xmlns:mc="http://schemas.openxmlformats.org/markup-compatibility/2006">
              <mc:Choice xmlns:v="urn:schemas-microsoft-com:vml" Requires="v">
                <p:oleObj spid="_x0000_s60466" name="Equation" r:id="rId14" imgW="596900" imgH="863600" progId="Equation.3">
                  <p:embed/>
                </p:oleObj>
              </mc:Choice>
              <mc:Fallback>
                <p:oleObj name="Equation" r:id="rId14" imgW="596900" imgH="863600" progId="Equation.3">
                  <p:embed/>
                  <p:pic>
                    <p:nvPicPr>
                      <p:cNvPr id="0" name=""/>
                      <p:cNvPicPr/>
                      <p:nvPr/>
                    </p:nvPicPr>
                    <p:blipFill>
                      <a:blip r:embed="rId15"/>
                      <a:stretch>
                        <a:fillRect/>
                      </a:stretch>
                    </p:blipFill>
                    <p:spPr>
                      <a:xfrm>
                        <a:off x="2263377" y="5665025"/>
                        <a:ext cx="596900" cy="863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93340463"/>
              </p:ext>
            </p:extLst>
          </p:nvPr>
        </p:nvGraphicFramePr>
        <p:xfrm>
          <a:off x="6226175" y="5191125"/>
          <a:ext cx="850900" cy="673100"/>
        </p:xfrm>
        <a:graphic>
          <a:graphicData uri="http://schemas.openxmlformats.org/presentationml/2006/ole">
            <mc:AlternateContent xmlns:mc="http://schemas.openxmlformats.org/markup-compatibility/2006">
              <mc:Choice xmlns:v="urn:schemas-microsoft-com:vml" Requires="v">
                <p:oleObj spid="_x0000_s60467" name="Equation" r:id="rId16" imgW="850900" imgH="673100" progId="Equation.3">
                  <p:embed/>
                </p:oleObj>
              </mc:Choice>
              <mc:Fallback>
                <p:oleObj name="Equation" r:id="rId16" imgW="850900" imgH="673100" progId="Equation.3">
                  <p:embed/>
                  <p:pic>
                    <p:nvPicPr>
                      <p:cNvPr id="0" name=""/>
                      <p:cNvPicPr/>
                      <p:nvPr/>
                    </p:nvPicPr>
                    <p:blipFill>
                      <a:blip r:embed="rId17"/>
                      <a:stretch>
                        <a:fillRect/>
                      </a:stretch>
                    </p:blipFill>
                    <p:spPr>
                      <a:xfrm>
                        <a:off x="6226175" y="5191125"/>
                        <a:ext cx="850900" cy="673100"/>
                      </a:xfrm>
                      <a:prstGeom prst="rect">
                        <a:avLst/>
                      </a:prstGeom>
                    </p:spPr>
                  </p:pic>
                </p:oleObj>
              </mc:Fallback>
            </mc:AlternateContent>
          </a:graphicData>
        </a:graphic>
      </p:graphicFrame>
      <p:sp>
        <p:nvSpPr>
          <p:cNvPr id="13" name="TextBox 12"/>
          <p:cNvSpPr txBox="1"/>
          <p:nvPr/>
        </p:nvSpPr>
        <p:spPr>
          <a:xfrm>
            <a:off x="5884322" y="4422011"/>
            <a:ext cx="1708647" cy="584776"/>
          </a:xfrm>
          <a:prstGeom prst="rect">
            <a:avLst/>
          </a:prstGeom>
          <a:noFill/>
        </p:spPr>
        <p:txBody>
          <a:bodyPr wrap="square" rtlCol="0">
            <a:spAutoFit/>
          </a:bodyPr>
          <a:lstStyle/>
          <a:p>
            <a:r>
              <a:rPr lang="en-US" sz="3200" dirty="0" smtClean="0"/>
              <a:t>Lagrange</a:t>
            </a:r>
            <a:endParaRPr lang="en-US" sz="2000" dirty="0"/>
          </a:p>
        </p:txBody>
      </p:sp>
    </p:spTree>
    <p:extLst>
      <p:ext uri="{BB962C8B-B14F-4D97-AF65-F5344CB8AC3E}">
        <p14:creationId xmlns:p14="http://schemas.microsoft.com/office/powerpoint/2010/main" val="3017727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3500"/>
            <a:ext cx="7772400" cy="1143000"/>
          </a:xfrm>
        </p:spPr>
        <p:txBody>
          <a:bodyPr/>
          <a:lstStyle/>
          <a:p>
            <a:r>
              <a:rPr lang="en-US"/>
              <a:t>The harmonic oscillator</a:t>
            </a:r>
          </a:p>
        </p:txBody>
      </p:sp>
      <p:grpSp>
        <p:nvGrpSpPr>
          <p:cNvPr id="5129" name="Group 9"/>
          <p:cNvGrpSpPr>
            <a:grpSpLocks/>
          </p:cNvGrpSpPr>
          <p:nvPr/>
        </p:nvGrpSpPr>
        <p:grpSpPr bwMode="auto">
          <a:xfrm>
            <a:off x="812800" y="1879600"/>
            <a:ext cx="1612900" cy="2430463"/>
            <a:chOff x="816" y="1872"/>
            <a:chExt cx="1016" cy="1531"/>
          </a:xfrm>
        </p:grpSpPr>
        <p:pic>
          <p:nvPicPr>
            <p:cNvPr id="5127" name="Picture 7" descr="ho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872"/>
              <a:ext cx="1016" cy="1531"/>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864" y="1920"/>
              <a:ext cx="864" cy="14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pic>
        <p:nvPicPr>
          <p:cNvPr id="5130" name="Picture 10" descr="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9200"/>
            <a:ext cx="2128838" cy="1154113"/>
          </a:xfrm>
          <a:prstGeom prst="rect">
            <a:avLst/>
          </a:prstGeom>
          <a:noFill/>
          <a:extLst>
            <a:ext uri="{909E8E84-426E-40dd-AFC4-6F175D3DCCD1}">
              <a14:hiddenFill xmlns:a14="http://schemas.microsoft.com/office/drawing/2010/main">
                <a:solidFill>
                  <a:srgbClr val="FFFFFF"/>
                </a:solidFill>
              </a14:hiddenFill>
            </a:ext>
          </a:extLst>
        </p:spPr>
      </p:pic>
      <p:grpSp>
        <p:nvGrpSpPr>
          <p:cNvPr id="5136" name="Group 16"/>
          <p:cNvGrpSpPr>
            <a:grpSpLocks/>
          </p:cNvGrpSpPr>
          <p:nvPr/>
        </p:nvGrpSpPr>
        <p:grpSpPr bwMode="auto">
          <a:xfrm>
            <a:off x="6070600" y="1765300"/>
            <a:ext cx="2349500" cy="2355850"/>
            <a:chOff x="3936" y="2360"/>
            <a:chExt cx="1480" cy="1484"/>
          </a:xfrm>
        </p:grpSpPr>
        <p:pic>
          <p:nvPicPr>
            <p:cNvPr id="5132" name="Picture 12" descr="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2360"/>
              <a:ext cx="1480" cy="1484"/>
            </a:xfrm>
            <a:prstGeom prst="rect">
              <a:avLst/>
            </a:prstGeom>
            <a:noFill/>
            <a:extLst>
              <a:ext uri="{909E8E84-426E-40dd-AFC4-6F175D3DCCD1}">
                <a14:hiddenFill xmlns:a14="http://schemas.microsoft.com/office/drawing/2010/main">
                  <a:solidFill>
                    <a:srgbClr val="FFFFFF"/>
                  </a:solidFill>
                </a14:hiddenFill>
              </a:ext>
            </a:extLst>
          </p:spPr>
        </p:pic>
        <p:sp>
          <p:nvSpPr>
            <p:cNvPr id="5133" name="Oval 13"/>
            <p:cNvSpPr>
              <a:spLocks noChangeArrowheads="1"/>
            </p:cNvSpPr>
            <p:nvPr/>
          </p:nvSpPr>
          <p:spPr bwMode="auto">
            <a:xfrm>
              <a:off x="4416" y="3416"/>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5134" name="Line 14"/>
            <p:cNvSpPr>
              <a:spLocks noChangeShapeType="1"/>
            </p:cNvSpPr>
            <p:nvPr/>
          </p:nvSpPr>
          <p:spPr bwMode="auto">
            <a:xfrm>
              <a:off x="4512" y="352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5" name="Rectangle 15"/>
          <p:cNvSpPr>
            <a:spLocks noChangeArrowheads="1"/>
          </p:cNvSpPr>
          <p:nvPr/>
        </p:nvSpPr>
        <p:spPr bwMode="auto">
          <a:xfrm>
            <a:off x="3489325" y="1393825"/>
            <a:ext cx="1557338"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Pendulum</a:t>
            </a:r>
          </a:p>
        </p:txBody>
      </p:sp>
      <p:sp>
        <p:nvSpPr>
          <p:cNvPr id="5138" name="Rectangle 18"/>
          <p:cNvSpPr>
            <a:spLocks noChangeArrowheads="1"/>
          </p:cNvSpPr>
          <p:nvPr/>
        </p:nvSpPr>
        <p:spPr bwMode="auto">
          <a:xfrm>
            <a:off x="530225" y="1317625"/>
            <a:ext cx="2014538" cy="822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t>Hooke</a:t>
            </a:r>
            <a:r>
              <a:rPr lang="ja-JP" altLang="en-US"/>
              <a:t>’</a:t>
            </a:r>
            <a:r>
              <a:rPr lang="en-US"/>
              <a:t>s Law </a:t>
            </a:r>
          </a:p>
          <a:p>
            <a:pPr algn="ctr"/>
            <a:r>
              <a:rPr lang="en-US"/>
              <a:t>Spring</a:t>
            </a:r>
          </a:p>
        </p:txBody>
      </p:sp>
      <p:sp>
        <p:nvSpPr>
          <p:cNvPr id="5139" name="Rectangle 19"/>
          <p:cNvSpPr>
            <a:spLocks noChangeArrowheads="1"/>
          </p:cNvSpPr>
          <p:nvPr/>
        </p:nvSpPr>
        <p:spPr bwMode="auto">
          <a:xfrm>
            <a:off x="5953125" y="1419225"/>
            <a:ext cx="2725738"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Parabolic Potential</a:t>
            </a:r>
          </a:p>
        </p:txBody>
      </p:sp>
      <p:sp>
        <p:nvSpPr>
          <p:cNvPr id="5140" name="Rectangle 20"/>
          <p:cNvSpPr>
            <a:spLocks noChangeArrowheads="1"/>
          </p:cNvSpPr>
          <p:nvPr/>
        </p:nvSpPr>
        <p:spPr bwMode="auto">
          <a:xfrm>
            <a:off x="339725" y="5254625"/>
            <a:ext cx="979488" cy="822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t>LC</a:t>
            </a:r>
          </a:p>
          <a:p>
            <a:pPr algn="ctr"/>
            <a:r>
              <a:rPr lang="en-US"/>
              <a:t>circuit</a:t>
            </a:r>
          </a:p>
        </p:txBody>
      </p:sp>
      <p:grpSp>
        <p:nvGrpSpPr>
          <p:cNvPr id="5142" name="Group 22"/>
          <p:cNvGrpSpPr>
            <a:grpSpLocks/>
          </p:cNvGrpSpPr>
          <p:nvPr/>
        </p:nvGrpSpPr>
        <p:grpSpPr bwMode="auto">
          <a:xfrm>
            <a:off x="3670300" y="1917700"/>
            <a:ext cx="1395413" cy="2286000"/>
            <a:chOff x="2312" y="1208"/>
            <a:chExt cx="879" cy="1440"/>
          </a:xfrm>
        </p:grpSpPr>
        <p:pic>
          <p:nvPicPr>
            <p:cNvPr id="5131" name="Picture 11" descr="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 y="1208"/>
              <a:ext cx="879" cy="1440"/>
            </a:xfrm>
            <a:prstGeom prst="rect">
              <a:avLst/>
            </a:prstGeom>
            <a:noFill/>
            <a:extLst>
              <a:ext uri="{909E8E84-426E-40dd-AFC4-6F175D3DCCD1}">
                <a14:hiddenFill xmlns:a14="http://schemas.microsoft.com/office/drawing/2010/main">
                  <a:solidFill>
                    <a:srgbClr val="FFFFFF"/>
                  </a:solidFill>
                </a14:hiddenFill>
              </a:ext>
            </a:extLst>
          </p:spPr>
        </p:pic>
        <p:sp>
          <p:nvSpPr>
            <p:cNvPr id="5141" name="Rectangle 21"/>
            <p:cNvSpPr>
              <a:spLocks noChangeArrowheads="1"/>
            </p:cNvSpPr>
            <p:nvPr/>
          </p:nvSpPr>
          <p:spPr bwMode="auto">
            <a:xfrm>
              <a:off x="2800" y="2584"/>
              <a:ext cx="104" cy="4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pic>
        <p:nvPicPr>
          <p:cNvPr id="5143" name="Picture 23" descr="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0" y="4267200"/>
            <a:ext cx="3660775" cy="100330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700" y="5599113"/>
            <a:ext cx="3852863" cy="42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80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7058</TotalTime>
  <Words>928</Words>
  <Application>Microsoft Macintosh PowerPoint</Application>
  <PresentationFormat>On-screen Show (4:3)</PresentationFormat>
  <Paragraphs>204</Paragraphs>
  <Slides>33</Slides>
  <Notes>23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Microsoft Equation</vt:lpstr>
      <vt:lpstr>  THE SECOND LAW SEEN FROM CLASSICAL MECHANICS </vt:lpstr>
      <vt:lpstr>Outline</vt:lpstr>
      <vt:lpstr>Thermodynamics</vt:lpstr>
      <vt:lpstr>The Second Law</vt:lpstr>
      <vt:lpstr>Entropy</vt:lpstr>
      <vt:lpstr>Age of Information</vt:lpstr>
      <vt:lpstr>Modern Views?</vt:lpstr>
      <vt:lpstr>Classical Mechanics</vt:lpstr>
      <vt:lpstr>The harmonic oscillator</vt:lpstr>
      <vt:lpstr>Conservation of Energy</vt:lpstr>
      <vt:lpstr>The Problem</vt:lpstr>
      <vt:lpstr>Actually Interested in  Many Harmonic Oscillators</vt:lpstr>
      <vt:lpstr>The Solution – one oscillator</vt:lpstr>
      <vt:lpstr>Optimal Control</vt:lpstr>
      <vt:lpstr>Classical Harmonic Oscillator</vt:lpstr>
      <vt:lpstr>PowerPoint Presentation</vt:lpstr>
      <vt:lpstr>Optimal cooling trajectories</vt:lpstr>
      <vt:lpstr>Tradeoff for last leg</vt:lpstr>
      <vt:lpstr>Discontinuities are real</vt:lpstr>
      <vt:lpstr>The Real Problem</vt:lpstr>
      <vt:lpstr>Best Control</vt:lpstr>
      <vt:lpstr>The Best Control</vt:lpstr>
      <vt:lpstr>Minimum Time</vt:lpstr>
      <vt:lpstr>Definition</vt:lpstr>
      <vt:lpstr>The Magic</vt:lpstr>
      <vt:lpstr>PowerPoint Presentation</vt:lpstr>
      <vt:lpstr>Going even faster</vt:lpstr>
      <vt:lpstr>_x0012__x0012_Recap Outline</vt:lpstr>
      <vt:lpstr>PowerPoint Presentation</vt:lpstr>
      <vt:lpstr>Reversible processes</vt:lpstr>
      <vt:lpstr>Abstract</vt:lpstr>
      <vt:lpstr>Some Etymology</vt:lpstr>
      <vt:lpstr>PowerPoint Presentation</vt:lpstr>
    </vt:vector>
  </TitlesOfParts>
  <Company>San Diego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SECOND LAW SEEN FROM CLASSICAL MECHANICS </dc:title>
  <dc:creator>Peter Salamon</dc:creator>
  <cp:lastModifiedBy>Peter Salamon</cp:lastModifiedBy>
  <cp:revision>79</cp:revision>
  <cp:lastPrinted>2010-12-03T09:07:25Z</cp:lastPrinted>
  <dcterms:created xsi:type="dcterms:W3CDTF">2010-11-28T06:55:55Z</dcterms:created>
  <dcterms:modified xsi:type="dcterms:W3CDTF">2010-12-03T20:39:33Z</dcterms:modified>
</cp:coreProperties>
</file>